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62" r:id="rId2"/>
    <p:sldId id="657" r:id="rId3"/>
    <p:sldId id="600" r:id="rId4"/>
    <p:sldId id="650" r:id="rId5"/>
    <p:sldId id="668" r:id="rId6"/>
    <p:sldId id="257" r:id="rId7"/>
    <p:sldId id="673" r:id="rId8"/>
    <p:sldId id="676" r:id="rId9"/>
    <p:sldId id="690" r:id="rId10"/>
    <p:sldId id="651" r:id="rId11"/>
    <p:sldId id="653" r:id="rId12"/>
    <p:sldId id="261" r:id="rId13"/>
    <p:sldId id="276" r:id="rId14"/>
    <p:sldId id="655" r:id="rId15"/>
    <p:sldId id="675" r:id="rId16"/>
    <p:sldId id="672" r:id="rId17"/>
    <p:sldId id="674" r:id="rId18"/>
    <p:sldId id="709" r:id="rId19"/>
    <p:sldId id="677" r:id="rId20"/>
    <p:sldId id="661" r:id="rId21"/>
    <p:sldId id="259" r:id="rId22"/>
    <p:sldId id="258" r:id="rId23"/>
    <p:sldId id="662" r:id="rId24"/>
    <p:sldId id="665" r:id="rId25"/>
    <p:sldId id="713" r:id="rId26"/>
    <p:sldId id="717" r:id="rId27"/>
    <p:sldId id="718" r:id="rId28"/>
    <p:sldId id="719" r:id="rId29"/>
    <p:sldId id="720" r:id="rId30"/>
    <p:sldId id="663" r:id="rId31"/>
    <p:sldId id="260" r:id="rId32"/>
    <p:sldId id="658" r:id="rId33"/>
    <p:sldId id="643" r:id="rId34"/>
    <p:sldId id="644" r:id="rId35"/>
    <p:sldId id="647" r:id="rId36"/>
    <p:sldId id="649" r:id="rId37"/>
    <p:sldId id="659" r:id="rId38"/>
    <p:sldId id="684" r:id="rId39"/>
    <p:sldId id="256" r:id="rId40"/>
    <p:sldId id="685" r:id="rId41"/>
    <p:sldId id="686" r:id="rId42"/>
    <p:sldId id="687" r:id="rId43"/>
    <p:sldId id="688" r:id="rId44"/>
    <p:sldId id="689" r:id="rId45"/>
    <p:sldId id="666" r:id="rId46"/>
    <p:sldId id="693" r:id="rId47"/>
    <p:sldId id="695" r:id="rId48"/>
    <p:sldId id="708" r:id="rId49"/>
    <p:sldId id="707" r:id="rId50"/>
    <p:sldId id="712" r:id="rId51"/>
    <p:sldId id="710" r:id="rId52"/>
    <p:sldId id="706" r:id="rId53"/>
    <p:sldId id="696" r:id="rId54"/>
    <p:sldId id="714" r:id="rId55"/>
    <p:sldId id="701" r:id="rId56"/>
    <p:sldId id="716" r:id="rId57"/>
    <p:sldId id="721" r:id="rId58"/>
    <p:sldId id="715" r:id="rId59"/>
    <p:sldId id="702" r:id="rId60"/>
    <p:sldId id="703" r:id="rId61"/>
    <p:sldId id="704" r:id="rId62"/>
    <p:sldId id="705" r:id="rId63"/>
    <p:sldId id="671" r:id="rId64"/>
    <p:sldId id="670" r:id="rId65"/>
    <p:sldId id="667" r:id="rId66"/>
    <p:sldId id="669" r:id="rId67"/>
  </p:sldIdLst>
  <p:sldSz cx="12192000" cy="6858000"/>
  <p:notesSz cx="6797675" cy="987425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F07F0F"/>
    <a:srgbClr val="FEF2E7"/>
    <a:srgbClr val="156082"/>
    <a:srgbClr val="008080"/>
    <a:srgbClr val="FF6600"/>
    <a:srgbClr val="C90017"/>
    <a:srgbClr val="FF9900"/>
    <a:srgbClr val="0F9ED5"/>
    <a:srgbClr val="4EA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4660"/>
  </p:normalViewPr>
  <p:slideViewPr>
    <p:cSldViewPr snapToGrid="0">
      <p:cViewPr varScale="1">
        <p:scale>
          <a:sx n="62" d="100"/>
          <a:sy n="62" d="100"/>
        </p:scale>
        <p:origin x="636" y="30"/>
      </p:cViewPr>
      <p:guideLst>
        <p:guide orient="horz" pos="2160"/>
        <p:guide pos="3840"/>
      </p:guideLst>
    </p:cSldViewPr>
  </p:slideViewPr>
  <p:notesTextViewPr>
    <p:cViewPr>
      <p:scale>
        <a:sx n="1" d="1"/>
        <a:sy n="1" d="1"/>
      </p:scale>
      <p:origin x="0" y="0"/>
    </p:cViewPr>
  </p:notesTextViewPr>
  <p:sorterViewPr>
    <p:cViewPr>
      <p:scale>
        <a:sx n="40" d="100"/>
        <a:sy n="40" d="100"/>
      </p:scale>
      <p:origin x="0" y="-39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Kolonne1</c:v>
                </c:pt>
              </c:strCache>
            </c:strRef>
          </c:tx>
          <c:dPt>
            <c:idx val="0"/>
            <c:bubble3D val="0"/>
            <c:spPr>
              <a:solidFill>
                <a:srgbClr val="FF66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241-4551-8C34-B7C94B894AC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241-4551-8C34-B7C94B894AC9}"/>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241-4551-8C34-B7C94B894AC9}"/>
              </c:ext>
            </c:extLst>
          </c:dPt>
          <c:dPt>
            <c:idx val="3"/>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241-4551-8C34-B7C94B894AC9}"/>
              </c:ext>
            </c:extLst>
          </c:dPt>
          <c:dPt>
            <c:idx val="4"/>
            <c:bubble3D val="0"/>
            <c:spPr>
              <a:solidFill>
                <a:srgbClr val="00C5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241-4551-8C34-B7C94B894AC9}"/>
              </c:ext>
            </c:extLst>
          </c:dPt>
          <c:dPt>
            <c:idx val="5"/>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241-4551-8C34-B7C94B894AC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241-4551-8C34-B7C94B894AC9}"/>
              </c:ext>
            </c:extLst>
          </c:dPt>
          <c:dPt>
            <c:idx val="7"/>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241-4551-8C34-B7C94B894AC9}"/>
              </c:ext>
            </c:extLst>
          </c:dPt>
          <c:dPt>
            <c:idx val="8"/>
            <c:bubble3D val="0"/>
            <c:spPr>
              <a:solidFill>
                <a:schemeClr val="accent3">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241-4551-8C34-B7C94B894AC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241-4551-8C34-B7C94B894AC9}"/>
              </c:ext>
            </c:extLst>
          </c:dPt>
          <c:dPt>
            <c:idx val="10"/>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0241-4551-8C34-B7C94B894AC9}"/>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0241-4551-8C34-B7C94B894AC9}"/>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0241-4551-8C34-B7C94B894AC9}"/>
              </c:ext>
            </c:extLst>
          </c:dPt>
          <c:dLbls>
            <c:dLbl>
              <c:idx val="0"/>
              <c:layout>
                <c:manualLayout>
                  <c:x val="1.40625E-2"/>
                  <c:y val="0"/>
                </c:manualLayout>
              </c:layout>
              <c:spPr>
                <a:noFill/>
                <a:ln>
                  <a:noFill/>
                </a:ln>
                <a:effectLst/>
              </c:spPr>
              <c:txPr>
                <a:bodyPr rot="0" spcFirstLastPara="1" vertOverflow="ellipsis" vert="horz" wrap="square" anchor="ctr" anchorCtr="0"/>
                <a:lstStyle/>
                <a:p>
                  <a:pPr algn="l">
                    <a:defRPr lang="nb-NO" sz="1600" b="1" i="0" u="none" strike="noStrike" kern="1200" spc="0" baseline="0" noProof="1" dirty="0">
                      <a:solidFill>
                        <a:srgbClr val="FF6600"/>
                      </a:solidFill>
                      <a:latin typeface="Calibri" panose="020F0502020204030204" pitchFamily="34" charset="0"/>
                      <a:ea typeface="+mn-ea"/>
                      <a:cs typeface="Calibri" panose="020F0502020204030204" pitchFamily="34" charset="0"/>
                    </a:defRPr>
                  </a:pPr>
                  <a:endParaRPr lang="nb-NO"/>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41-4551-8C34-B7C94B894AC9}"/>
                </c:ext>
              </c:extLst>
            </c:dLbl>
            <c:dLbl>
              <c:idx val="1"/>
              <c:spPr>
                <a:noFill/>
                <a:ln>
                  <a:noFill/>
                </a:ln>
                <a:effectLst/>
              </c:spPr>
              <c:txPr>
                <a:bodyPr rot="0" spcFirstLastPara="1" vertOverflow="ellipsis" vert="horz" wrap="square" anchor="ctr" anchorCtr="1"/>
                <a:lstStyle/>
                <a:p>
                  <a:pPr>
                    <a:defRPr lang="nb-NO" sz="1600" b="1" i="0" u="none" strike="noStrike" kern="1200" spc="0" baseline="0" noProof="1" dirty="0">
                      <a:solidFill>
                        <a:schemeClr val="accent2"/>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6="http://schemas.microsoft.com/office/drawing/2014/chart" uri="{C3380CC4-5D6E-409C-BE32-E72D297353CC}">
                  <c16:uniqueId val="{00000003-0241-4551-8C34-B7C94B894AC9}"/>
                </c:ext>
              </c:extLst>
            </c:dLbl>
            <c:dLbl>
              <c:idx val="2"/>
              <c:tx>
                <c:rich>
                  <a:bodyPr rot="0" spcFirstLastPara="1" vertOverflow="ellipsis" vert="horz" wrap="square" anchor="ctr" anchorCtr="1"/>
                  <a:lstStyle/>
                  <a:p>
                    <a:pPr>
                      <a:defRPr lang="nb-NO" sz="1600" b="1" i="0" u="none" strike="noStrike" kern="1200" spc="0" baseline="0" noProof="1" dirty="0">
                        <a:solidFill>
                          <a:srgbClr val="00B050"/>
                        </a:solidFill>
                        <a:latin typeface="Calibri" panose="020F0502020204030204" pitchFamily="34" charset="0"/>
                        <a:ea typeface="+mn-ea"/>
                        <a:cs typeface="Calibri" panose="020F0502020204030204" pitchFamily="34" charset="0"/>
                      </a:defRPr>
                    </a:pPr>
                    <a:fld id="{F4FD7F42-AD02-4F44-8B9B-90A04462587C}" type="CATEGORYNAME">
                      <a:rPr lang="en-US" noProof="1" dirty="0">
                        <a:solidFill>
                          <a:srgbClr val="FFC000"/>
                        </a:solidFill>
                      </a:rPr>
                      <a:pPr>
                        <a:defRPr lang="nb-NO" noProof="1" dirty="0">
                          <a:solidFill>
                            <a:srgbClr val="00B050"/>
                          </a:solidFill>
                        </a:defRPr>
                      </a:pPr>
                      <a:t>[KATEGORINAVN]</a:t>
                    </a:fld>
                    <a:endParaRPr lang="nb-NO"/>
                  </a:p>
                </c:rich>
              </c:tx>
              <c:spPr>
                <a:noFill/>
                <a:ln>
                  <a:noFill/>
                </a:ln>
                <a:effectLst/>
              </c:spPr>
              <c:txPr>
                <a:bodyPr rot="0" spcFirstLastPara="1" vertOverflow="ellipsis" vert="horz" wrap="square" anchor="ctr" anchorCtr="1"/>
                <a:lstStyle/>
                <a:p>
                  <a:pPr>
                    <a:defRPr lang="nb-NO" sz="1600" b="1" i="0" u="none" strike="noStrike" kern="1200" spc="0" baseline="0" noProof="1" dirty="0">
                      <a:solidFill>
                        <a:srgbClr val="00B050"/>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241-4551-8C34-B7C94B894AC9}"/>
                </c:ext>
              </c:extLst>
            </c:dLbl>
            <c:dLbl>
              <c:idx val="3"/>
              <c:tx>
                <c:rich>
                  <a:bodyPr rot="0" spcFirstLastPara="1" vertOverflow="ellipsis" vert="horz" wrap="square" anchor="ctr" anchorCtr="0"/>
                  <a:lstStyle/>
                  <a:p>
                    <a:pPr algn="l">
                      <a:defRPr lang="nb-NO" sz="1600" b="1" i="0" u="none" strike="noStrike" kern="1200" spc="0" baseline="0" noProof="1" dirty="0">
                        <a:solidFill>
                          <a:srgbClr val="00B050"/>
                        </a:solidFill>
                        <a:latin typeface="Calibri" panose="020F0502020204030204" pitchFamily="34" charset="0"/>
                        <a:ea typeface="+mn-ea"/>
                        <a:cs typeface="Calibri" panose="020F0502020204030204" pitchFamily="34" charset="0"/>
                      </a:defRPr>
                    </a:pPr>
                    <a:r>
                      <a:rPr lang="en-US" noProof="1"/>
                      <a:t>Rettigheter</a:t>
                    </a:r>
                  </a:p>
                </c:rich>
              </c:tx>
              <c:spPr>
                <a:noFill/>
                <a:ln>
                  <a:noFill/>
                </a:ln>
                <a:effectLst/>
              </c:spPr>
              <c:txPr>
                <a:bodyPr rot="0" spcFirstLastPara="1" vertOverflow="ellipsis" vert="horz" wrap="square" anchor="ctr" anchorCtr="0"/>
                <a:lstStyle/>
                <a:p>
                  <a:pPr algn="l">
                    <a:defRPr lang="nb-NO" sz="1600" b="1" i="0" u="none" strike="noStrike" kern="1200" spc="0" baseline="0" noProof="1" dirty="0">
                      <a:solidFill>
                        <a:srgbClr val="00B050"/>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5="http://schemas.microsoft.com/office/drawing/2012/chart" uri="{CE6537A1-D6FC-4f65-9D91-7224C49458BB}">
                  <c15:layout>
                    <c:manualLayout>
                      <c:w val="0.21116400098425198"/>
                      <c:h val="9.8578118935893272E-2"/>
                    </c:manualLayout>
                  </c15:layout>
                  <c15:showDataLabelsRange val="0"/>
                </c:ext>
                <c:ext xmlns:c16="http://schemas.microsoft.com/office/drawing/2014/chart" uri="{C3380CC4-5D6E-409C-BE32-E72D297353CC}">
                  <c16:uniqueId val="{00000007-0241-4551-8C34-B7C94B894AC9}"/>
                </c:ext>
              </c:extLst>
            </c:dLbl>
            <c:dLbl>
              <c:idx val="4"/>
              <c:spPr>
                <a:noFill/>
                <a:ln>
                  <a:noFill/>
                </a:ln>
                <a:effectLst/>
              </c:spPr>
              <c:txPr>
                <a:bodyPr rot="0" spcFirstLastPara="1" vertOverflow="ellipsis" vert="horz" wrap="square" anchor="ctr" anchorCtr="0"/>
                <a:lstStyle/>
                <a:p>
                  <a:pPr algn="l">
                    <a:defRPr lang="nb-NO" sz="1600" b="1" i="0" u="none" strike="noStrike" kern="1200" spc="0" baseline="0" noProof="1" dirty="0">
                      <a:solidFill>
                        <a:srgbClr val="00C5C0"/>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6="http://schemas.microsoft.com/office/drawing/2014/chart" uri="{C3380CC4-5D6E-409C-BE32-E72D297353CC}">
                  <c16:uniqueId val="{00000009-0241-4551-8C34-B7C94B894AC9}"/>
                </c:ext>
              </c:extLst>
            </c:dLbl>
            <c:dLbl>
              <c:idx val="5"/>
              <c:spPr>
                <a:noFill/>
                <a:ln>
                  <a:noFill/>
                </a:ln>
                <a:effectLst/>
              </c:spPr>
              <c:txPr>
                <a:bodyPr rot="0" spcFirstLastPara="1" vertOverflow="ellipsis" vert="horz" wrap="square" anchor="ctr" anchorCtr="1"/>
                <a:lstStyle/>
                <a:p>
                  <a:pPr>
                    <a:defRPr lang="nb-NO" sz="1600" b="1" i="0" u="none" strike="noStrike" kern="1200" spc="0" baseline="0" noProof="1" dirty="0">
                      <a:solidFill>
                        <a:srgbClr val="FF0000"/>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6="http://schemas.microsoft.com/office/drawing/2014/chart" uri="{C3380CC4-5D6E-409C-BE32-E72D297353CC}">
                  <c16:uniqueId val="{0000000B-0241-4551-8C34-B7C94B894AC9}"/>
                </c:ext>
              </c:extLst>
            </c:dLbl>
            <c:dLbl>
              <c:idx val="6"/>
              <c:spPr>
                <a:noFill/>
                <a:ln>
                  <a:noFill/>
                </a:ln>
                <a:effectLst/>
              </c:spPr>
              <c:txPr>
                <a:bodyPr rot="0" spcFirstLastPara="1" vertOverflow="ellipsis" vert="horz" wrap="square" anchor="ctr" anchorCtr="1"/>
                <a:lstStyle/>
                <a:p>
                  <a:pPr>
                    <a:defRPr lang="nb-NO" sz="1600" b="1" i="0" u="none" strike="noStrike" kern="1200" spc="0" baseline="0" noProof="1" dirty="0">
                      <a:solidFill>
                        <a:schemeClr val="accent1">
                          <a:lumMod val="60000"/>
                        </a:schemeClr>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6="http://schemas.microsoft.com/office/drawing/2014/chart" uri="{C3380CC4-5D6E-409C-BE32-E72D297353CC}">
                  <c16:uniqueId val="{0000000D-0241-4551-8C34-B7C94B894AC9}"/>
                </c:ext>
              </c:extLst>
            </c:dLbl>
            <c:dLbl>
              <c:idx val="7"/>
              <c:spPr>
                <a:noFill/>
                <a:ln>
                  <a:noFill/>
                </a:ln>
                <a:effectLst/>
              </c:spPr>
              <c:txPr>
                <a:bodyPr rot="0" spcFirstLastPara="1" vertOverflow="ellipsis" vert="horz" wrap="square" anchor="ctr" anchorCtr="0"/>
                <a:lstStyle/>
                <a:p>
                  <a:pPr algn="l">
                    <a:defRPr lang="nb-NO" sz="1600" b="1" i="0" u="none" strike="noStrike" kern="1200" spc="0" baseline="0" noProof="1" dirty="0">
                      <a:solidFill>
                        <a:srgbClr val="00B0F0"/>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6="http://schemas.microsoft.com/office/drawing/2014/chart" uri="{C3380CC4-5D6E-409C-BE32-E72D297353CC}">
                  <c16:uniqueId val="{0000000F-0241-4551-8C34-B7C94B894AC9}"/>
                </c:ext>
              </c:extLst>
            </c:dLbl>
            <c:dLbl>
              <c:idx val="8"/>
              <c:spPr>
                <a:noFill/>
                <a:ln>
                  <a:noFill/>
                </a:ln>
                <a:effectLst/>
              </c:spPr>
              <c:txPr>
                <a:bodyPr rot="0" spcFirstLastPara="1" vertOverflow="ellipsis" vert="horz" wrap="square" anchor="ctr" anchorCtr="1"/>
                <a:lstStyle/>
                <a:p>
                  <a:pPr>
                    <a:defRPr lang="nb-NO" sz="1600" b="1" i="0" u="none" strike="noStrike" kern="1200" spc="0" baseline="0" noProof="1" dirty="0">
                      <a:solidFill>
                        <a:schemeClr val="accent3">
                          <a:lumMod val="60000"/>
                          <a:lumOff val="40000"/>
                        </a:schemeClr>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6="http://schemas.microsoft.com/office/drawing/2014/chart" uri="{C3380CC4-5D6E-409C-BE32-E72D297353CC}">
                  <c16:uniqueId val="{00000011-0241-4551-8C34-B7C94B894AC9}"/>
                </c:ext>
              </c:extLst>
            </c:dLbl>
            <c:dLbl>
              <c:idx val="9"/>
              <c:spPr>
                <a:noFill/>
                <a:ln>
                  <a:noFill/>
                </a:ln>
                <a:effectLst/>
              </c:spPr>
              <c:txPr>
                <a:bodyPr rot="0" spcFirstLastPara="1" vertOverflow="ellipsis" vert="horz" wrap="square" anchor="ctr" anchorCtr="0"/>
                <a:lstStyle/>
                <a:p>
                  <a:pPr algn="l">
                    <a:defRPr lang="nb-NO" sz="1600" b="1" i="0" u="none" strike="noStrike" kern="1200" spc="0" baseline="0" noProof="1" dirty="0">
                      <a:solidFill>
                        <a:schemeClr val="accent4">
                          <a:lumMod val="60000"/>
                        </a:schemeClr>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6="http://schemas.microsoft.com/office/drawing/2014/chart" uri="{C3380CC4-5D6E-409C-BE32-E72D297353CC}">
                  <c16:uniqueId val="{00000013-0241-4551-8C34-B7C94B894AC9}"/>
                </c:ext>
              </c:extLst>
            </c:dLbl>
            <c:dLbl>
              <c:idx val="10"/>
              <c:tx>
                <c:rich>
                  <a:bodyPr rot="0" spcFirstLastPara="1" vertOverflow="ellipsis" vert="horz" wrap="square" anchor="ctr" anchorCtr="0"/>
                  <a:lstStyle/>
                  <a:p>
                    <a:pPr algn="l">
                      <a:defRPr lang="nb-NO" sz="1600" b="1" i="0" u="none" strike="noStrike" kern="1200" spc="0" baseline="0" noProof="1" dirty="0">
                        <a:solidFill>
                          <a:schemeClr val="accent1"/>
                        </a:solidFill>
                        <a:latin typeface="Calibri" panose="020F0502020204030204" pitchFamily="34" charset="0"/>
                        <a:ea typeface="+mn-ea"/>
                        <a:cs typeface="Calibri" panose="020F0502020204030204" pitchFamily="34" charset="0"/>
                      </a:defRPr>
                    </a:pPr>
                    <a:fld id="{F48824E4-D410-4954-ABB6-1EAD41D0F937}" type="CATEGORYNAME">
                      <a:rPr lang="en-US" noProof="1" dirty="0">
                        <a:solidFill>
                          <a:srgbClr val="0070C0"/>
                        </a:solidFill>
                      </a:rPr>
                      <a:pPr algn="l">
                        <a:defRPr lang="nb-NO" noProof="1" dirty="0">
                          <a:solidFill>
                            <a:schemeClr val="accent1"/>
                          </a:solidFill>
                        </a:defRPr>
                      </a:pPr>
                      <a:t>[KATEGORINAVN]</a:t>
                    </a:fld>
                    <a:endParaRPr lang="nb-NO"/>
                  </a:p>
                </c:rich>
              </c:tx>
              <c:spPr>
                <a:noFill/>
                <a:ln>
                  <a:noFill/>
                </a:ln>
                <a:effectLst/>
              </c:spPr>
              <c:txPr>
                <a:bodyPr rot="0" spcFirstLastPara="1" vertOverflow="ellipsis" vert="horz" wrap="square" anchor="ctr" anchorCtr="0"/>
                <a:lstStyle/>
                <a:p>
                  <a:pPr algn="l">
                    <a:defRPr lang="nb-NO" sz="1600" b="1" i="0" u="none" strike="noStrike" kern="1200" spc="0" baseline="0" noProof="1" dirty="0">
                      <a:solidFill>
                        <a:schemeClr val="accent1"/>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241-4551-8C34-B7C94B894AC9}"/>
                </c:ext>
              </c:extLst>
            </c:dLbl>
            <c:dLbl>
              <c:idx val="11"/>
              <c:spPr>
                <a:noFill/>
                <a:ln>
                  <a:noFill/>
                </a:ln>
                <a:effectLst/>
              </c:spPr>
              <c:txPr>
                <a:bodyPr rot="0" spcFirstLastPara="1" vertOverflow="ellipsis" vert="horz" wrap="square" lIns="38100" tIns="19050" rIns="38100" bIns="19050" anchor="ctr" anchorCtr="1">
                  <a:spAutoFit/>
                </a:bodyPr>
                <a:lstStyle/>
                <a:p>
                  <a:pPr>
                    <a:defRPr lang="nb-NO" sz="1600" b="1" i="0" u="none" strike="noStrike" kern="1200" spc="0" baseline="0" noProof="1" dirty="0">
                      <a:solidFill>
                        <a:schemeClr val="accent6">
                          <a:lumMod val="60000"/>
                        </a:schemeClr>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extLst>
                <c:ext xmlns:c16="http://schemas.microsoft.com/office/drawing/2014/chart" uri="{C3380CC4-5D6E-409C-BE32-E72D297353CC}">
                  <c16:uniqueId val="{00000017-0241-4551-8C34-B7C94B894AC9}"/>
                </c:ext>
              </c:extLst>
            </c:dLbl>
            <c:dLbl>
              <c:idx val="12"/>
              <c:layout>
                <c:manualLayout>
                  <c:x val="9.3749999999999997E-3"/>
                  <c:y val="0"/>
                </c:manualLayout>
              </c:layout>
              <c:spPr>
                <a:noFill/>
                <a:ln>
                  <a:noFill/>
                </a:ln>
                <a:effectLst/>
              </c:spPr>
              <c:txPr>
                <a:bodyPr rot="0" spcFirstLastPara="1" vertOverflow="ellipsis" vert="horz" wrap="square" lIns="38100" tIns="19050" rIns="38100" bIns="19050" anchor="ctr" anchorCtr="0">
                  <a:spAutoFit/>
                </a:bodyPr>
                <a:lstStyle/>
                <a:p>
                  <a:pPr algn="l">
                    <a:defRPr lang="nb-NO" sz="1600" b="1" i="0" u="none" strike="noStrike" kern="1200" spc="0" baseline="0" noProof="1" dirty="0">
                      <a:solidFill>
                        <a:schemeClr val="accent1">
                          <a:lumMod val="80000"/>
                          <a:lumOff val="20000"/>
                        </a:schemeClr>
                      </a:solidFill>
                      <a:latin typeface="Calibri" panose="020F0502020204030204" pitchFamily="34" charset="0"/>
                      <a:ea typeface="+mn-ea"/>
                      <a:cs typeface="Calibri" panose="020F0502020204030204" pitchFamily="34" charset="0"/>
                    </a:defRPr>
                  </a:pPr>
                  <a:endParaRPr lang="nb-NO"/>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241-4551-8C34-B7C94B894AC9}"/>
                </c:ext>
              </c:extLst>
            </c:dLbl>
            <c:spPr>
              <a:noFill/>
              <a:ln>
                <a:noFill/>
              </a:ln>
              <a:effectLst/>
            </c:spPr>
            <c:txPr>
              <a:bodyPr rot="0" spcFirstLastPara="1" vertOverflow="ellipsis" vert="horz" wrap="square" lIns="38100" tIns="19050" rIns="38100" bIns="19050" anchor="ctr" anchorCtr="1">
                <a:spAutoFit/>
              </a:bodyPr>
              <a:lstStyle/>
              <a:p>
                <a:pPr>
                  <a:defRPr lang="nb-NO" sz="1600" b="1" i="0" u="none" strike="noStrike" kern="1200" spc="0" baseline="0" noProof="1" dirty="0">
                    <a:solidFill>
                      <a:schemeClr val="accent1"/>
                    </a:solidFill>
                    <a:latin typeface="Calibri" panose="020F0502020204030204" pitchFamily="34" charset="0"/>
                    <a:ea typeface="+mn-ea"/>
                    <a:cs typeface="Calibri" panose="020F0502020204030204" pitchFamily="34" charset="0"/>
                  </a:defRPr>
                </a:pPr>
                <a:endParaRPr lang="nb-NO"/>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'Ark1'!$A$2:$A$14</c:f>
              <c:strCache>
                <c:ptCount val="13"/>
                <c:pt idx="0">
                  <c:v>Digital kompetanse</c:v>
                </c:pt>
                <c:pt idx="1">
                  <c:v>Arbeidsliv</c:v>
                </c:pt>
                <c:pt idx="2">
                  <c:v>Bokompetanse</c:v>
                </c:pt>
                <c:pt idx="3">
                  <c:v>Grønn livstil</c:v>
                </c:pt>
                <c:pt idx="4">
                  <c:v>Personlig økonomi</c:v>
                </c:pt>
                <c:pt idx="5">
                  <c:v>Personlig hygiene</c:v>
                </c:pt>
                <c:pt idx="6">
                  <c:v>Sex og samliv</c:v>
                </c:pt>
                <c:pt idx="7">
                  <c:v>Personlig helsestell</c:v>
                </c:pt>
                <c:pt idx="8">
                  <c:v>Lettere kropp</c:v>
                </c:pt>
                <c:pt idx="9">
                  <c:v>Ernæring og fysisk aktivitet</c:v>
                </c:pt>
                <c:pt idx="10">
                  <c:v>Sosial kompetanse</c:v>
                </c:pt>
                <c:pt idx="11">
                  <c:v>Fritid</c:v>
                </c:pt>
                <c:pt idx="12">
                  <c:v>Samfunn og demokrati</c:v>
                </c:pt>
              </c:strCache>
            </c:strRef>
          </c:cat>
          <c:val>
            <c:numRef>
              <c:f>'Ark1'!$B$2:$B$14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1A-0241-4551-8C34-B7C94B894AC9}"/>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DB216DD8-A5D2-40C0-849A-4C769C99B92E}" type="datetimeFigureOut">
              <a:rPr lang="nb-NO" smtClean="0"/>
              <a:t>26.11.2024</a:t>
            </a:fld>
            <a:endParaRPr lang="nb-NO"/>
          </a:p>
        </p:txBody>
      </p:sp>
      <p:sp>
        <p:nvSpPr>
          <p:cNvPr id="4" name="Plassholder for lysbilde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03F7178D-C71E-42A9-BF9A-967CDDEA4355}" type="slidenum">
              <a:rPr lang="nb-NO" smtClean="0"/>
              <a:t>‹#›</a:t>
            </a:fld>
            <a:endParaRPr lang="nb-NO"/>
          </a:p>
        </p:txBody>
      </p:sp>
    </p:spTree>
    <p:extLst>
      <p:ext uri="{BB962C8B-B14F-4D97-AF65-F5344CB8AC3E}">
        <p14:creationId xmlns:p14="http://schemas.microsoft.com/office/powerpoint/2010/main" val="71903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5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8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44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a:extLst>
              <a:ext uri="{FF2B5EF4-FFF2-40B4-BE49-F238E27FC236}">
                <a16:creationId xmlns:a16="http://schemas.microsoft.com/office/drawing/2014/main" id="{39D37433-B4FC-684E-8B17-FFA9D4C3C99B}"/>
              </a:ext>
            </a:extLst>
          </p:cNvPr>
          <p:cNvSpPr>
            <a:spLocks noGrp="1"/>
          </p:cNvSpPr>
          <p:nvPr>
            <p:ph type="body" idx="1"/>
          </p:nvPr>
        </p:nvSpPr>
        <p:spPr/>
        <p:txBody>
          <a:bodyPr/>
          <a:lstStyle/>
          <a:p>
            <a:r>
              <a:rPr lang="nb-NO" sz="1600" dirty="0">
                <a:solidFill>
                  <a:srgbClr val="008080"/>
                </a:solidFill>
                <a:latin typeface="Arial" panose="020B0604020202020204" pitchFamily="34" charset="0"/>
                <a:cs typeface="Arial" panose="020B0604020202020204" pitchFamily="34" charset="0"/>
              </a:rPr>
              <a:t>Kommunen skal arbeide for å fremme helsekompetanse hos personer med utviklingshemming</a:t>
            </a:r>
          </a:p>
          <a:p>
            <a:r>
              <a:rPr lang="nb-NO" sz="1400" dirty="0">
                <a:solidFill>
                  <a:srgbClr val="0070C0"/>
                </a:solidFill>
                <a:latin typeface="Calibri" panose="020F0502020204030204" pitchFamily="34" charset="0"/>
                <a:cs typeface="Calibri" panose="020F0502020204030204" pitchFamily="34" charset="0"/>
              </a:rPr>
              <a:t>Tiltak for å fremme helsekompetanse hos personer med utviklingshemming kan handle om å gjøre relevant</a:t>
            </a:r>
          </a:p>
          <a:p>
            <a:r>
              <a:rPr lang="nb-NO" sz="1400" dirty="0">
                <a:solidFill>
                  <a:srgbClr val="0070C0"/>
                </a:solidFill>
                <a:latin typeface="Calibri" panose="020F0502020204030204" pitchFamily="34" charset="0"/>
                <a:cs typeface="Calibri" panose="020F0502020204030204" pitchFamily="34" charset="0"/>
              </a:rPr>
              <a:t>helseinformasjon tilgjengelig for den enkelte med den hensikt å:</a:t>
            </a:r>
            <a:endParaRPr lang="nb-NO" dirty="0">
              <a:solidFill>
                <a:srgbClr val="0070C0"/>
              </a:solidFill>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Lære om egne sykdommer - kroniske og akutte - </a:t>
            </a:r>
            <a:r>
              <a:rPr lang="nb-NO" dirty="0">
                <a:solidFill>
                  <a:srgbClr val="C00000"/>
                </a:solidFill>
                <a:latin typeface="Arial" panose="020B0604020202020204" pitchFamily="34" charset="0"/>
                <a:cs typeface="Arial" panose="020B0604020202020204" pitchFamily="34" charset="0"/>
              </a:rPr>
              <a:t>Min egen helse</a:t>
            </a:r>
          </a:p>
          <a:p>
            <a:r>
              <a:rPr lang="nb-NO" dirty="0">
                <a:latin typeface="Arial" panose="020B0604020202020204" pitchFamily="34" charset="0"/>
                <a:cs typeface="Arial" panose="020B0604020202020204" pitchFamily="34" charset="0"/>
              </a:rPr>
              <a:t>Håndtere og mestre egne helseproblemer </a:t>
            </a:r>
            <a:r>
              <a:rPr lang="nb-NO" dirty="0">
                <a:solidFill>
                  <a:srgbClr val="C00000"/>
                </a:solidFill>
                <a:latin typeface="Arial" panose="020B0604020202020204" pitchFamily="34" charset="0"/>
                <a:cs typeface="Arial" panose="020B0604020202020204" pitchFamily="34" charset="0"/>
              </a:rPr>
              <a:t>– Min egen helse</a:t>
            </a:r>
          </a:p>
          <a:p>
            <a:r>
              <a:rPr lang="nb-NO" dirty="0">
                <a:latin typeface="Arial" panose="020B0604020202020204" pitchFamily="34" charset="0"/>
                <a:cs typeface="Arial" panose="020B0604020202020204" pitchFamily="34" charset="0"/>
              </a:rPr>
              <a:t>Tiltak bør involvere aktuelle fagpersoner og eventuelt nærmeste pårørende </a:t>
            </a:r>
            <a:r>
              <a:rPr lang="nb-NO" dirty="0">
                <a:solidFill>
                  <a:srgbClr val="C00000"/>
                </a:solidFill>
                <a:latin typeface="Arial" panose="020B0604020202020204" pitchFamily="34" charset="0"/>
                <a:cs typeface="Arial" panose="020B0604020202020204" pitchFamily="34" charset="0"/>
              </a:rPr>
              <a:t>Min egen helse</a:t>
            </a:r>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For å forebygge psykisk sykdom skal kommunen legge til rette for:</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en aktiv og meningsfylt tilværelse i felleskap med andre </a:t>
            </a:r>
            <a:r>
              <a:rPr lang="nb-NO" dirty="0" err="1">
                <a:latin typeface="Arial" panose="020B0604020202020204" pitchFamily="34" charset="0"/>
                <a:cs typeface="Arial" panose="020B0604020202020204" pitchFamily="34" charset="0"/>
              </a:rPr>
              <a:t>Hjemmetrening</a:t>
            </a:r>
            <a:r>
              <a:rPr lang="nb-NO" dirty="0">
                <a:latin typeface="Arial" panose="020B0604020202020204" pitchFamily="34" charset="0"/>
                <a:cs typeface="Arial" panose="020B0604020202020204" pitchFamily="34" charset="0"/>
              </a:rPr>
              <a:t> og videokontakt, Mosjon og trening,   </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støtte til fysisk aktivitet, godt kosthold og regelmessig søvn</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opplæring i sosiale ferdigheter </a:t>
            </a:r>
            <a:r>
              <a:rPr lang="nb-NO" dirty="0">
                <a:solidFill>
                  <a:srgbClr val="C00000"/>
                </a:solidFill>
                <a:latin typeface="Arial" panose="020B0604020202020204" pitchFamily="34" charset="0"/>
                <a:cs typeface="Arial" panose="020B0604020202020204" pitchFamily="34" charset="0"/>
              </a:rPr>
              <a:t>Samspill: sosial kompetanse</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avlastende hjelpetiltak for familien</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støtte ved livsoverganger og spesielle hendelser</a:t>
            </a:r>
          </a:p>
          <a:p>
            <a:pPr marL="285750" indent="-285750">
              <a:buFont typeface="Arial" panose="020B0604020202020204" pitchFamily="34" charset="0"/>
              <a:buChar char="•"/>
            </a:pPr>
            <a:r>
              <a:rPr lang="nb-NO" dirty="0">
                <a:latin typeface="Arial" panose="020B0604020202020204" pitchFamily="34" charset="0"/>
                <a:cs typeface="Arial" panose="020B0604020202020204" pitchFamily="34" charset="0"/>
              </a:rPr>
              <a:t>årlig helsekontroll hos fastlegen – </a:t>
            </a:r>
            <a:r>
              <a:rPr lang="nb-NO" dirty="0">
                <a:solidFill>
                  <a:srgbClr val="C00000"/>
                </a:solidFill>
                <a:latin typeface="Arial" panose="020B0604020202020204" pitchFamily="34" charset="0"/>
                <a:cs typeface="Arial" panose="020B0604020202020204" pitchFamily="34" charset="0"/>
              </a:rPr>
              <a:t>Min egen helse</a:t>
            </a: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Kommunen skal legge til rette for god munn- og tannhelse hos personer med utviklingshemming – </a:t>
            </a:r>
          </a:p>
          <a:p>
            <a:r>
              <a:rPr lang="nb-NO" dirty="0">
                <a:solidFill>
                  <a:srgbClr val="C00000"/>
                </a:solidFill>
                <a:latin typeface="Arial" panose="020B0604020202020204" pitchFamily="34" charset="0"/>
                <a:cs typeface="Arial" panose="020B0604020202020204" pitchFamily="34" charset="0"/>
              </a:rPr>
              <a:t>Personlig hygiene, Min egen helse, Digitale møter i koronaens tid (og etterpå)</a:t>
            </a:r>
          </a:p>
          <a:p>
            <a:endParaRPr lang="nb-NO" dirty="0"/>
          </a:p>
        </p:txBody>
      </p:sp>
    </p:spTree>
    <p:extLst>
      <p:ext uri="{BB962C8B-B14F-4D97-AF65-F5344CB8AC3E}">
        <p14:creationId xmlns:p14="http://schemas.microsoft.com/office/powerpoint/2010/main" val="423011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EF4257-A27C-950A-0E6E-0F8D4D67CA3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8A92DB9-74AA-8014-0510-1F16722E9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92E3671-AEF0-D366-D4D6-E6A32CC092BA}"/>
              </a:ext>
            </a:extLst>
          </p:cNvPr>
          <p:cNvSpPr>
            <a:spLocks noGrp="1"/>
          </p:cNvSpPr>
          <p:nvPr>
            <p:ph type="dt" sz="half" idx="10"/>
          </p:nvPr>
        </p:nvSpPr>
        <p:spPr>
          <a:xfrm>
            <a:off x="2623457" y="6365413"/>
            <a:ext cx="2743200" cy="365125"/>
          </a:xfrm>
        </p:spPr>
        <p:txBody>
          <a:bodyPr/>
          <a:lstStyle/>
          <a:p>
            <a:fld id="{33669AD4-B4A5-413D-B7CE-8B76A05C8C07}" type="datetime1">
              <a:rPr lang="nb-NO" smtClean="0"/>
              <a:t>26.11.2024</a:t>
            </a:fld>
            <a:endParaRPr lang="nb-NO"/>
          </a:p>
        </p:txBody>
      </p:sp>
      <p:sp>
        <p:nvSpPr>
          <p:cNvPr id="5" name="Plassholder for bunntekst 4">
            <a:extLst>
              <a:ext uri="{FF2B5EF4-FFF2-40B4-BE49-F238E27FC236}">
                <a16:creationId xmlns:a16="http://schemas.microsoft.com/office/drawing/2014/main" id="{5357A964-A0EF-D2EA-A137-D0E8F370FA3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B961A8E-5FC0-0032-A4F1-C3EA1E1E4A7F}"/>
              </a:ext>
            </a:extLst>
          </p:cNvPr>
          <p:cNvSpPr>
            <a:spLocks noGrp="1"/>
          </p:cNvSpPr>
          <p:nvPr>
            <p:ph type="sldNum" sz="quarter" idx="12"/>
          </p:nvPr>
        </p:nvSpPr>
        <p:spPr/>
        <p:txBody>
          <a:bodyPr/>
          <a:lstStyle/>
          <a:p>
            <a:fld id="{DB5F2F1A-A09F-4DCA-9829-691A879396B5}" type="slidenum">
              <a:rPr lang="nb-NO" smtClean="0"/>
              <a:t>‹#›</a:t>
            </a:fld>
            <a:endParaRPr lang="nb-NO"/>
          </a:p>
        </p:txBody>
      </p:sp>
      <p:sp>
        <p:nvSpPr>
          <p:cNvPr id="7" name="Plassholder for lysbildenummer 10">
            <a:extLst>
              <a:ext uri="{FF2B5EF4-FFF2-40B4-BE49-F238E27FC236}">
                <a16:creationId xmlns:a16="http://schemas.microsoft.com/office/drawing/2014/main" id="{38C1499A-191E-1EA7-2D70-8E201D719E30}"/>
              </a:ext>
            </a:extLst>
          </p:cNvPr>
          <p:cNvSpPr txBox="1">
            <a:spLocks/>
          </p:cNvSpPr>
          <p:nvPr userDrawn="1"/>
        </p:nvSpPr>
        <p:spPr>
          <a:xfrm>
            <a:off x="9521728" y="6590251"/>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5F2F1A-A09F-4DCA-9829-691A879396B5}" type="slidenum">
              <a:rPr lang="nb-NO" smtClean="0"/>
              <a:pPr/>
              <a:t>‹#›</a:t>
            </a:fld>
            <a:endParaRPr lang="nb-NO" dirty="0"/>
          </a:p>
        </p:txBody>
      </p:sp>
    </p:spTree>
    <p:extLst>
      <p:ext uri="{BB962C8B-B14F-4D97-AF65-F5344CB8AC3E}">
        <p14:creationId xmlns:p14="http://schemas.microsoft.com/office/powerpoint/2010/main" val="139207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4C378C-1749-BF92-31E2-CF0498CCEA2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C4EB20B-F20D-06B7-F496-44EAA3FA305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B84E88C-6ADE-63A6-D245-F75305AC6AB4}"/>
              </a:ext>
            </a:extLst>
          </p:cNvPr>
          <p:cNvSpPr>
            <a:spLocks noGrp="1"/>
          </p:cNvSpPr>
          <p:nvPr>
            <p:ph type="dt" sz="half" idx="10"/>
          </p:nvPr>
        </p:nvSpPr>
        <p:spPr/>
        <p:txBody>
          <a:bodyPr/>
          <a:lstStyle/>
          <a:p>
            <a:fld id="{C980C412-75AA-4C25-8E1F-23E5F74BA80F}" type="datetime1">
              <a:rPr lang="nb-NO" smtClean="0"/>
              <a:t>26.11.2024</a:t>
            </a:fld>
            <a:endParaRPr lang="nb-NO"/>
          </a:p>
        </p:txBody>
      </p:sp>
      <p:sp>
        <p:nvSpPr>
          <p:cNvPr id="5" name="Plassholder for bunntekst 4">
            <a:extLst>
              <a:ext uri="{FF2B5EF4-FFF2-40B4-BE49-F238E27FC236}">
                <a16:creationId xmlns:a16="http://schemas.microsoft.com/office/drawing/2014/main" id="{4C41FC8E-AD1D-6834-AD05-02581F0A81B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944B89C-2967-8586-1CDB-A9BAE3E33BC5}"/>
              </a:ext>
            </a:extLst>
          </p:cNvPr>
          <p:cNvSpPr>
            <a:spLocks noGrp="1"/>
          </p:cNvSpPr>
          <p:nvPr>
            <p:ph type="sldNum" sz="quarter" idx="12"/>
          </p:nvPr>
        </p:nvSpPr>
        <p:spPr/>
        <p:txBody>
          <a:bodyPr/>
          <a:lstStyle/>
          <a:p>
            <a:fld id="{DB5F2F1A-A09F-4DCA-9829-691A879396B5}" type="slidenum">
              <a:rPr lang="nb-NO" smtClean="0"/>
              <a:t>‹#›</a:t>
            </a:fld>
            <a:endParaRPr lang="nb-NO"/>
          </a:p>
        </p:txBody>
      </p:sp>
    </p:spTree>
    <p:extLst>
      <p:ext uri="{BB962C8B-B14F-4D97-AF65-F5344CB8AC3E}">
        <p14:creationId xmlns:p14="http://schemas.microsoft.com/office/powerpoint/2010/main" val="11272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62566D1-48CF-78F0-3732-BFC9CCB3416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7B77AC3-C7D7-A137-8780-8D4426C8E66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C27DCE4-550E-AD27-A866-8D64EF77971F}"/>
              </a:ext>
            </a:extLst>
          </p:cNvPr>
          <p:cNvSpPr>
            <a:spLocks noGrp="1"/>
          </p:cNvSpPr>
          <p:nvPr>
            <p:ph type="dt" sz="half" idx="10"/>
          </p:nvPr>
        </p:nvSpPr>
        <p:spPr/>
        <p:txBody>
          <a:bodyPr/>
          <a:lstStyle/>
          <a:p>
            <a:fld id="{A1017867-D85F-4154-BE13-64584AF6D63E}" type="datetime1">
              <a:rPr lang="nb-NO" smtClean="0"/>
              <a:t>26.11.2024</a:t>
            </a:fld>
            <a:endParaRPr lang="nb-NO"/>
          </a:p>
        </p:txBody>
      </p:sp>
      <p:sp>
        <p:nvSpPr>
          <p:cNvPr id="5" name="Plassholder for bunntekst 4">
            <a:extLst>
              <a:ext uri="{FF2B5EF4-FFF2-40B4-BE49-F238E27FC236}">
                <a16:creationId xmlns:a16="http://schemas.microsoft.com/office/drawing/2014/main" id="{C9BFDC4C-24D3-4B72-8236-EEC86C1CF8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3DB00E-48EF-2EC4-A928-C5A723FA4424}"/>
              </a:ext>
            </a:extLst>
          </p:cNvPr>
          <p:cNvSpPr>
            <a:spLocks noGrp="1"/>
          </p:cNvSpPr>
          <p:nvPr>
            <p:ph type="sldNum" sz="quarter" idx="12"/>
          </p:nvPr>
        </p:nvSpPr>
        <p:spPr/>
        <p:txBody>
          <a:bodyPr/>
          <a:lstStyle/>
          <a:p>
            <a:fld id="{DB5F2F1A-A09F-4DCA-9829-691A879396B5}" type="slidenum">
              <a:rPr lang="nb-NO" smtClean="0"/>
              <a:t>‹#›</a:t>
            </a:fld>
            <a:endParaRPr lang="nb-NO"/>
          </a:p>
        </p:txBody>
      </p:sp>
    </p:spTree>
    <p:extLst>
      <p:ext uri="{BB962C8B-B14F-4D97-AF65-F5344CB8AC3E}">
        <p14:creationId xmlns:p14="http://schemas.microsoft.com/office/powerpoint/2010/main" val="187314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8AE2CE-BB6F-5D1D-1D6E-F8EA18B1D3F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BB25884-C563-0259-9011-2854272681F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E4493E2-BF69-0010-7730-2C67BA23C12E}"/>
              </a:ext>
            </a:extLst>
          </p:cNvPr>
          <p:cNvSpPr>
            <a:spLocks noGrp="1"/>
          </p:cNvSpPr>
          <p:nvPr>
            <p:ph type="dt" sz="half" idx="10"/>
          </p:nvPr>
        </p:nvSpPr>
        <p:spPr/>
        <p:txBody>
          <a:bodyPr/>
          <a:lstStyle/>
          <a:p>
            <a:fld id="{4BC6179A-14EC-4EE8-845A-6E51FCB9A03D}" type="datetime1">
              <a:rPr lang="nb-NO" smtClean="0"/>
              <a:t>26.11.2024</a:t>
            </a:fld>
            <a:endParaRPr lang="nb-NO"/>
          </a:p>
        </p:txBody>
      </p:sp>
      <p:sp>
        <p:nvSpPr>
          <p:cNvPr id="5" name="Plassholder for bunntekst 4">
            <a:extLst>
              <a:ext uri="{FF2B5EF4-FFF2-40B4-BE49-F238E27FC236}">
                <a16:creationId xmlns:a16="http://schemas.microsoft.com/office/drawing/2014/main" id="{5C0F3210-395E-FAE7-E838-A423AFA6333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BDFC9D7-A085-3D77-77B4-7177D53E54FD}"/>
              </a:ext>
            </a:extLst>
          </p:cNvPr>
          <p:cNvSpPr>
            <a:spLocks noGrp="1"/>
          </p:cNvSpPr>
          <p:nvPr>
            <p:ph type="sldNum" sz="quarter" idx="12"/>
          </p:nvPr>
        </p:nvSpPr>
        <p:spPr/>
        <p:txBody>
          <a:bodyPr/>
          <a:lstStyle/>
          <a:p>
            <a:fld id="{DB5F2F1A-A09F-4DCA-9829-691A879396B5}" type="slidenum">
              <a:rPr lang="nb-NO" smtClean="0"/>
              <a:t>‹#›</a:t>
            </a:fld>
            <a:endParaRPr lang="nb-NO"/>
          </a:p>
        </p:txBody>
      </p:sp>
      <p:sp>
        <p:nvSpPr>
          <p:cNvPr id="7" name="Plassholder for lysbildenummer 10">
            <a:extLst>
              <a:ext uri="{FF2B5EF4-FFF2-40B4-BE49-F238E27FC236}">
                <a16:creationId xmlns:a16="http://schemas.microsoft.com/office/drawing/2014/main" id="{B3821E8E-9BD3-39D0-8BF4-1B26BAFA049A}"/>
              </a:ext>
            </a:extLst>
          </p:cNvPr>
          <p:cNvSpPr txBox="1">
            <a:spLocks/>
          </p:cNvSpPr>
          <p:nvPr userDrawn="1"/>
        </p:nvSpPr>
        <p:spPr>
          <a:xfrm>
            <a:off x="9521728" y="6590251"/>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5F2F1A-A09F-4DCA-9829-691A879396B5}" type="slidenum">
              <a:rPr lang="nb-NO" smtClean="0"/>
              <a:pPr/>
              <a:t>‹#›</a:t>
            </a:fld>
            <a:endParaRPr lang="nb-NO" dirty="0"/>
          </a:p>
        </p:txBody>
      </p:sp>
    </p:spTree>
    <p:extLst>
      <p:ext uri="{BB962C8B-B14F-4D97-AF65-F5344CB8AC3E}">
        <p14:creationId xmlns:p14="http://schemas.microsoft.com/office/powerpoint/2010/main" val="35190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564B4C-0296-803F-C8C2-7466CB16272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7998397-ACD1-0480-D2CE-FD5124F5F8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863A8E0-0090-5A4B-5998-D5B5D1DD06FA}"/>
              </a:ext>
            </a:extLst>
          </p:cNvPr>
          <p:cNvSpPr>
            <a:spLocks noGrp="1"/>
          </p:cNvSpPr>
          <p:nvPr>
            <p:ph type="dt" sz="half" idx="10"/>
          </p:nvPr>
        </p:nvSpPr>
        <p:spPr/>
        <p:txBody>
          <a:bodyPr/>
          <a:lstStyle/>
          <a:p>
            <a:fld id="{EC9973CA-3303-4636-979C-D06F409936B4}" type="datetime1">
              <a:rPr lang="nb-NO" smtClean="0"/>
              <a:t>26.11.2024</a:t>
            </a:fld>
            <a:endParaRPr lang="nb-NO"/>
          </a:p>
        </p:txBody>
      </p:sp>
      <p:sp>
        <p:nvSpPr>
          <p:cNvPr id="5" name="Plassholder for bunntekst 4">
            <a:extLst>
              <a:ext uri="{FF2B5EF4-FFF2-40B4-BE49-F238E27FC236}">
                <a16:creationId xmlns:a16="http://schemas.microsoft.com/office/drawing/2014/main" id="{CAE4AD0E-781B-C0FA-2505-F0C4A2FC558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A220AFE-A0AD-A3C2-F211-E05FA26264CA}"/>
              </a:ext>
            </a:extLst>
          </p:cNvPr>
          <p:cNvSpPr>
            <a:spLocks noGrp="1"/>
          </p:cNvSpPr>
          <p:nvPr>
            <p:ph type="sldNum" sz="quarter" idx="12"/>
          </p:nvPr>
        </p:nvSpPr>
        <p:spPr/>
        <p:txBody>
          <a:bodyPr/>
          <a:lstStyle/>
          <a:p>
            <a:fld id="{DB5F2F1A-A09F-4DCA-9829-691A879396B5}" type="slidenum">
              <a:rPr lang="nb-NO" smtClean="0"/>
              <a:t>‹#›</a:t>
            </a:fld>
            <a:endParaRPr lang="nb-NO"/>
          </a:p>
        </p:txBody>
      </p:sp>
    </p:spTree>
    <p:extLst>
      <p:ext uri="{BB962C8B-B14F-4D97-AF65-F5344CB8AC3E}">
        <p14:creationId xmlns:p14="http://schemas.microsoft.com/office/powerpoint/2010/main" val="241119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D0A411-EDFA-F6F6-D0AE-2C6C905AFED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B708797-D8D9-DCCA-D812-2FA7E4F5B3E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49CCB03-0976-7B75-0D50-6B8725A645E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B9E96A-747C-FDEB-EDDD-7DB6E4C4C521}"/>
              </a:ext>
            </a:extLst>
          </p:cNvPr>
          <p:cNvSpPr>
            <a:spLocks noGrp="1"/>
          </p:cNvSpPr>
          <p:nvPr>
            <p:ph type="dt" sz="half" idx="10"/>
          </p:nvPr>
        </p:nvSpPr>
        <p:spPr/>
        <p:txBody>
          <a:bodyPr/>
          <a:lstStyle/>
          <a:p>
            <a:fld id="{88F99E2F-76F6-46F7-90EE-B6B1E6799020}" type="datetime1">
              <a:rPr lang="nb-NO" smtClean="0"/>
              <a:t>26.11.2024</a:t>
            </a:fld>
            <a:endParaRPr lang="nb-NO"/>
          </a:p>
        </p:txBody>
      </p:sp>
      <p:sp>
        <p:nvSpPr>
          <p:cNvPr id="6" name="Plassholder for bunntekst 5">
            <a:extLst>
              <a:ext uri="{FF2B5EF4-FFF2-40B4-BE49-F238E27FC236}">
                <a16:creationId xmlns:a16="http://schemas.microsoft.com/office/drawing/2014/main" id="{22821AD9-CBEE-C295-EEDC-768D2FDE9AC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388E7B5-0FCF-456C-BFC5-7826986D5525}"/>
              </a:ext>
            </a:extLst>
          </p:cNvPr>
          <p:cNvSpPr>
            <a:spLocks noGrp="1"/>
          </p:cNvSpPr>
          <p:nvPr>
            <p:ph type="sldNum" sz="quarter" idx="12"/>
          </p:nvPr>
        </p:nvSpPr>
        <p:spPr/>
        <p:txBody>
          <a:bodyPr/>
          <a:lstStyle/>
          <a:p>
            <a:fld id="{DB5F2F1A-A09F-4DCA-9829-691A879396B5}" type="slidenum">
              <a:rPr lang="nb-NO" smtClean="0"/>
              <a:t>‹#›</a:t>
            </a:fld>
            <a:endParaRPr lang="nb-NO"/>
          </a:p>
        </p:txBody>
      </p:sp>
    </p:spTree>
    <p:extLst>
      <p:ext uri="{BB962C8B-B14F-4D97-AF65-F5344CB8AC3E}">
        <p14:creationId xmlns:p14="http://schemas.microsoft.com/office/powerpoint/2010/main" val="374404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CE2A3B-5B93-5149-AFBF-243A5C38520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986CF65-1FE5-7656-9C59-93D33CD443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FB933DA-B596-B470-D7AF-860006234F3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5DA35BE-0DD1-3E33-7170-6B4B34623A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97B3EF6-4455-AC9D-9DD6-D4135766D39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AB4E881-3B7D-B481-FE81-E73E8D47740C}"/>
              </a:ext>
            </a:extLst>
          </p:cNvPr>
          <p:cNvSpPr>
            <a:spLocks noGrp="1"/>
          </p:cNvSpPr>
          <p:nvPr>
            <p:ph type="dt" sz="half" idx="10"/>
          </p:nvPr>
        </p:nvSpPr>
        <p:spPr/>
        <p:txBody>
          <a:bodyPr/>
          <a:lstStyle/>
          <a:p>
            <a:fld id="{1F4AB2E8-E3E1-4581-A62A-9BBA80BF9156}" type="datetime1">
              <a:rPr lang="nb-NO" smtClean="0"/>
              <a:t>26.11.2024</a:t>
            </a:fld>
            <a:endParaRPr lang="nb-NO"/>
          </a:p>
        </p:txBody>
      </p:sp>
      <p:sp>
        <p:nvSpPr>
          <p:cNvPr id="8" name="Plassholder for bunntekst 7">
            <a:extLst>
              <a:ext uri="{FF2B5EF4-FFF2-40B4-BE49-F238E27FC236}">
                <a16:creationId xmlns:a16="http://schemas.microsoft.com/office/drawing/2014/main" id="{81F212DE-2BF6-731E-8896-E7635B2C722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A6771D7-AC3F-85BC-C53C-386B2ACD59FB}"/>
              </a:ext>
            </a:extLst>
          </p:cNvPr>
          <p:cNvSpPr>
            <a:spLocks noGrp="1"/>
          </p:cNvSpPr>
          <p:nvPr>
            <p:ph type="sldNum" sz="quarter" idx="12"/>
          </p:nvPr>
        </p:nvSpPr>
        <p:spPr/>
        <p:txBody>
          <a:bodyPr/>
          <a:lstStyle/>
          <a:p>
            <a:fld id="{DB5F2F1A-A09F-4DCA-9829-691A879396B5}" type="slidenum">
              <a:rPr lang="nb-NO" smtClean="0"/>
              <a:t>‹#›</a:t>
            </a:fld>
            <a:endParaRPr lang="nb-NO"/>
          </a:p>
        </p:txBody>
      </p:sp>
    </p:spTree>
    <p:extLst>
      <p:ext uri="{BB962C8B-B14F-4D97-AF65-F5344CB8AC3E}">
        <p14:creationId xmlns:p14="http://schemas.microsoft.com/office/powerpoint/2010/main" val="340355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2058E3-7358-C338-BACE-F9012920FBB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36D581B-5DED-B2BD-7B41-9374DDF89087}"/>
              </a:ext>
            </a:extLst>
          </p:cNvPr>
          <p:cNvSpPr>
            <a:spLocks noGrp="1"/>
          </p:cNvSpPr>
          <p:nvPr>
            <p:ph type="dt" sz="half" idx="10"/>
          </p:nvPr>
        </p:nvSpPr>
        <p:spPr/>
        <p:txBody>
          <a:bodyPr/>
          <a:lstStyle/>
          <a:p>
            <a:fld id="{67EF6DBB-59D1-4E37-8198-3948F20C84A7}" type="datetime1">
              <a:rPr lang="nb-NO" smtClean="0"/>
              <a:t>26.11.2024</a:t>
            </a:fld>
            <a:endParaRPr lang="nb-NO"/>
          </a:p>
        </p:txBody>
      </p:sp>
      <p:sp>
        <p:nvSpPr>
          <p:cNvPr id="4" name="Plassholder for bunntekst 3">
            <a:extLst>
              <a:ext uri="{FF2B5EF4-FFF2-40B4-BE49-F238E27FC236}">
                <a16:creationId xmlns:a16="http://schemas.microsoft.com/office/drawing/2014/main" id="{76FCAD93-21E6-8E83-58A3-18E5EB76D1D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EF6C770-55FD-7D35-8843-73D4CD764C28}"/>
              </a:ext>
            </a:extLst>
          </p:cNvPr>
          <p:cNvSpPr>
            <a:spLocks noGrp="1"/>
          </p:cNvSpPr>
          <p:nvPr>
            <p:ph type="sldNum" sz="quarter" idx="12"/>
          </p:nvPr>
        </p:nvSpPr>
        <p:spPr/>
        <p:txBody>
          <a:bodyPr/>
          <a:lstStyle/>
          <a:p>
            <a:fld id="{DB5F2F1A-A09F-4DCA-9829-691A879396B5}" type="slidenum">
              <a:rPr lang="nb-NO" smtClean="0"/>
              <a:t>‹#›</a:t>
            </a:fld>
            <a:endParaRPr lang="nb-NO"/>
          </a:p>
        </p:txBody>
      </p:sp>
    </p:spTree>
    <p:extLst>
      <p:ext uri="{BB962C8B-B14F-4D97-AF65-F5344CB8AC3E}">
        <p14:creationId xmlns:p14="http://schemas.microsoft.com/office/powerpoint/2010/main" val="324098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3639139A-0D4C-DF88-B1C3-1D0BE50CFFB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2F5A161-04C3-D7D4-317F-80894192E18F}"/>
              </a:ext>
            </a:extLst>
          </p:cNvPr>
          <p:cNvSpPr>
            <a:spLocks noGrp="1"/>
          </p:cNvSpPr>
          <p:nvPr>
            <p:ph type="sldNum" sz="quarter" idx="12"/>
          </p:nvPr>
        </p:nvSpPr>
        <p:spPr>
          <a:xfrm>
            <a:off x="9516117" y="6599462"/>
            <a:ext cx="2743200" cy="365125"/>
          </a:xfrm>
        </p:spPr>
        <p:txBody>
          <a:bodyPr/>
          <a:lstStyle/>
          <a:p>
            <a:fld id="{DB5F2F1A-A09F-4DCA-9829-691A879396B5}" type="slidenum">
              <a:rPr lang="nb-NO" smtClean="0"/>
              <a:t>‹#›</a:t>
            </a:fld>
            <a:endParaRPr lang="nb-NO" dirty="0"/>
          </a:p>
        </p:txBody>
      </p:sp>
      <p:sp>
        <p:nvSpPr>
          <p:cNvPr id="5" name="Plassholder for lysbildenummer 10">
            <a:extLst>
              <a:ext uri="{FF2B5EF4-FFF2-40B4-BE49-F238E27FC236}">
                <a16:creationId xmlns:a16="http://schemas.microsoft.com/office/drawing/2014/main" id="{2D43CBFF-7CCE-4F15-C78C-0EA2376FBE34}"/>
              </a:ext>
            </a:extLst>
          </p:cNvPr>
          <p:cNvSpPr txBox="1">
            <a:spLocks/>
          </p:cNvSpPr>
          <p:nvPr userDrawn="1"/>
        </p:nvSpPr>
        <p:spPr>
          <a:xfrm>
            <a:off x="9521728" y="6590251"/>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5F2F1A-A09F-4DCA-9829-691A879396B5}" type="slidenum">
              <a:rPr lang="nb-NO" smtClean="0"/>
              <a:pPr/>
              <a:t>‹#›</a:t>
            </a:fld>
            <a:endParaRPr lang="nb-NO" dirty="0"/>
          </a:p>
        </p:txBody>
      </p:sp>
    </p:spTree>
    <p:extLst>
      <p:ext uri="{BB962C8B-B14F-4D97-AF65-F5344CB8AC3E}">
        <p14:creationId xmlns:p14="http://schemas.microsoft.com/office/powerpoint/2010/main" val="36809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DA0006-B18E-5012-ADD9-5C8A4453BB0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BDB5DB0-A632-ABC4-1062-1112055CB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F3EECB5-B843-069B-AED1-00BB65B8F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38E6BBF-11A7-7025-3116-4AB00105C9A5}"/>
              </a:ext>
            </a:extLst>
          </p:cNvPr>
          <p:cNvSpPr>
            <a:spLocks noGrp="1"/>
          </p:cNvSpPr>
          <p:nvPr>
            <p:ph type="dt" sz="half" idx="10"/>
          </p:nvPr>
        </p:nvSpPr>
        <p:spPr/>
        <p:txBody>
          <a:bodyPr/>
          <a:lstStyle/>
          <a:p>
            <a:fld id="{0634136C-E9BC-4A5D-B194-ABD264FF798A}" type="datetime1">
              <a:rPr lang="nb-NO" smtClean="0"/>
              <a:t>26.11.2024</a:t>
            </a:fld>
            <a:endParaRPr lang="nb-NO"/>
          </a:p>
        </p:txBody>
      </p:sp>
      <p:sp>
        <p:nvSpPr>
          <p:cNvPr id="6" name="Plassholder for bunntekst 5">
            <a:extLst>
              <a:ext uri="{FF2B5EF4-FFF2-40B4-BE49-F238E27FC236}">
                <a16:creationId xmlns:a16="http://schemas.microsoft.com/office/drawing/2014/main" id="{6DC18107-FC40-F1E4-ABA1-7620201F894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9CC500F-85AD-DD57-3418-8C200A783DF8}"/>
              </a:ext>
            </a:extLst>
          </p:cNvPr>
          <p:cNvSpPr>
            <a:spLocks noGrp="1"/>
          </p:cNvSpPr>
          <p:nvPr>
            <p:ph type="sldNum" sz="quarter" idx="12"/>
          </p:nvPr>
        </p:nvSpPr>
        <p:spPr/>
        <p:txBody>
          <a:bodyPr/>
          <a:lstStyle/>
          <a:p>
            <a:fld id="{DB5F2F1A-A09F-4DCA-9829-691A879396B5}" type="slidenum">
              <a:rPr lang="nb-NO" smtClean="0"/>
              <a:t>‹#›</a:t>
            </a:fld>
            <a:endParaRPr lang="nb-NO"/>
          </a:p>
        </p:txBody>
      </p:sp>
    </p:spTree>
    <p:extLst>
      <p:ext uri="{BB962C8B-B14F-4D97-AF65-F5344CB8AC3E}">
        <p14:creationId xmlns:p14="http://schemas.microsoft.com/office/powerpoint/2010/main" val="29161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EF9EEC-ED5D-9667-C4FD-DC4BA48C78B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605F803-9AB8-7816-351E-3554A4FC1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E266CE8-0265-07EE-5FEF-533CD0EE6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475E404-D7BF-5F68-CC80-B8126ECEB89F}"/>
              </a:ext>
            </a:extLst>
          </p:cNvPr>
          <p:cNvSpPr>
            <a:spLocks noGrp="1"/>
          </p:cNvSpPr>
          <p:nvPr>
            <p:ph type="dt" sz="half" idx="10"/>
          </p:nvPr>
        </p:nvSpPr>
        <p:spPr/>
        <p:txBody>
          <a:bodyPr/>
          <a:lstStyle/>
          <a:p>
            <a:fld id="{BE6FBE37-30DF-4E22-96A9-AE0E6F31552A}" type="datetime1">
              <a:rPr lang="nb-NO" smtClean="0"/>
              <a:t>26.11.2024</a:t>
            </a:fld>
            <a:endParaRPr lang="nb-NO"/>
          </a:p>
        </p:txBody>
      </p:sp>
      <p:sp>
        <p:nvSpPr>
          <p:cNvPr id="6" name="Plassholder for bunntekst 5">
            <a:extLst>
              <a:ext uri="{FF2B5EF4-FFF2-40B4-BE49-F238E27FC236}">
                <a16:creationId xmlns:a16="http://schemas.microsoft.com/office/drawing/2014/main" id="{79C50A7E-FD27-C634-81E2-5AE638DAA04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3772309-45CA-3765-5B17-53BDDE287218}"/>
              </a:ext>
            </a:extLst>
          </p:cNvPr>
          <p:cNvSpPr>
            <a:spLocks noGrp="1"/>
          </p:cNvSpPr>
          <p:nvPr>
            <p:ph type="sldNum" sz="quarter" idx="12"/>
          </p:nvPr>
        </p:nvSpPr>
        <p:spPr/>
        <p:txBody>
          <a:bodyPr/>
          <a:lstStyle/>
          <a:p>
            <a:fld id="{DB5F2F1A-A09F-4DCA-9829-691A879396B5}" type="slidenum">
              <a:rPr lang="nb-NO" smtClean="0"/>
              <a:t>‹#›</a:t>
            </a:fld>
            <a:endParaRPr lang="nb-NO"/>
          </a:p>
        </p:txBody>
      </p:sp>
    </p:spTree>
    <p:extLst>
      <p:ext uri="{BB962C8B-B14F-4D97-AF65-F5344CB8AC3E}">
        <p14:creationId xmlns:p14="http://schemas.microsoft.com/office/powerpoint/2010/main" val="276477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A8B6C95-5AE5-486D-EDE4-C06817003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B96AA7B-04AE-A7B7-B2A9-47A51F26F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70742F4-37E2-73B0-7190-3476DA125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1174D5-AD16-4F93-A1D8-656FAC65A4B7}" type="datetime1">
              <a:rPr lang="nb-NO" smtClean="0"/>
              <a:t>26.11.2024</a:t>
            </a:fld>
            <a:endParaRPr lang="nb-NO"/>
          </a:p>
        </p:txBody>
      </p:sp>
      <p:sp>
        <p:nvSpPr>
          <p:cNvPr id="5" name="Plassholder for bunntekst 4">
            <a:extLst>
              <a:ext uri="{FF2B5EF4-FFF2-40B4-BE49-F238E27FC236}">
                <a16:creationId xmlns:a16="http://schemas.microsoft.com/office/drawing/2014/main" id="{2C9C6D57-0BBE-5E09-A95D-CA27618F6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7C574E96-5B9E-9E12-7C17-34F2622F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5F2F1A-A09F-4DCA-9829-691A879396B5}" type="slidenum">
              <a:rPr lang="nb-NO" smtClean="0"/>
              <a:t>‹#›</a:t>
            </a:fld>
            <a:endParaRPr lang="nb-NO"/>
          </a:p>
        </p:txBody>
      </p:sp>
    </p:spTree>
    <p:extLst>
      <p:ext uri="{BB962C8B-B14F-4D97-AF65-F5344CB8AC3E}">
        <p14:creationId xmlns:p14="http://schemas.microsoft.com/office/powerpoint/2010/main" val="81430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55.xml"/><Relationship Id="rId3" Type="http://schemas.openxmlformats.org/officeDocument/2006/relationships/image" Target="../media/image2.png"/><Relationship Id="rId7" Type="http://schemas.openxmlformats.org/officeDocument/2006/relationships/slide" Target="slide9.xml"/><Relationship Id="rId12" Type="http://schemas.openxmlformats.org/officeDocument/2006/relationships/slide" Target="slide4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45.xml"/><Relationship Id="rId5" Type="http://schemas.openxmlformats.org/officeDocument/2006/relationships/image" Target="../media/image4.png"/><Relationship Id="rId15" Type="http://schemas.openxmlformats.org/officeDocument/2006/relationships/slide" Target="slide66.xml"/><Relationship Id="rId10" Type="http://schemas.openxmlformats.org/officeDocument/2006/relationships/slide" Target="slide37.xml"/><Relationship Id="rId4" Type="http://schemas.openxmlformats.org/officeDocument/2006/relationships/image" Target="../media/image3.jpeg"/><Relationship Id="rId9" Type="http://schemas.openxmlformats.org/officeDocument/2006/relationships/slide" Target="slide32.xml"/><Relationship Id="rId14" Type="http://schemas.openxmlformats.org/officeDocument/2006/relationships/slide" Target="slide6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karde.no/produkter/e-l&#230;rin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karde.no/e-l&#230;ring" TargetMode="Externa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karde.no/produkter/e-l&#230;ring" TargetMode="Externa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karde.no/produkter/e-l&#230;ring"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karde.no/produkter/e-l&#230;ring" TargetMode="External"/><Relationship Id="rId1" Type="http://schemas.openxmlformats.org/officeDocument/2006/relationships/slideLayout" Target="../slideLayouts/slideLayout7.xml"/><Relationship Id="rId4" Type="http://schemas.openxmlformats.org/officeDocument/2006/relationships/hyperlink" Target="https://domoteus.no/wp-content/uploads/2024/08/Ukeplan-ny.doc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domoteus.no/wp-content/uploads/2020/11/Rengj%C3%B8ringsliste-uke-4.docx" TargetMode="External"/><Relationship Id="rId2" Type="http://schemas.openxmlformats.org/officeDocument/2006/relationships/hyperlink" Target="http://www.karde.no/produkter/e-l&#230;ring" TargetMode="External"/><Relationship Id="rId1" Type="http://schemas.openxmlformats.org/officeDocument/2006/relationships/slideLayout" Target="../slideLayouts/slideLayout7.xml"/><Relationship Id="rId6" Type="http://schemas.openxmlformats.org/officeDocument/2006/relationships/hyperlink" Target="https://domoteus.no/wp-content/uploads/2020/11/Rengj%C3%B8ringsliste-uke-3.docx" TargetMode="External"/><Relationship Id="rId5" Type="http://schemas.openxmlformats.org/officeDocument/2006/relationships/hyperlink" Target="https://domoteus.no/wp-content/uploads/2020/11/Rengj%C3%B8ringsliste-uke-2.docx" TargetMode="External"/><Relationship Id="rId4" Type="http://schemas.openxmlformats.org/officeDocument/2006/relationships/hyperlink" Target="https://domoteus.no/wp-content/uploads/2020/11/Rengj%C3%B8ringsliste-uke-1.doc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karde.no/produkter/e-l&#230;rin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karde.no/produkter/e-l&#230;ring" TargetMode="External"/><Relationship Id="rId1" Type="http://schemas.openxmlformats.org/officeDocument/2006/relationships/slideLayout" Target="../slideLayouts/slideLayout7.xml"/><Relationship Id="rId5" Type="http://schemas.openxmlformats.org/officeDocument/2006/relationships/hyperlink" Target="https://domoteus.no/wp-content/uploads/2020/11/Utkast-til-%C3%A5rshjul.docx"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hyperlink" Target="https://stiftelsensor.no/kompetanse/kartleggingsbank" TargetMode="External"/><Relationship Id="rId2" Type="http://schemas.openxmlformats.org/officeDocument/2006/relationships/hyperlink" Target="http://www.aldringoghelse.no/wp-content/uploads/2020/09/adl-vurdering-sporreskjema-2019-int00006-web-2.pdf" TargetMode="External"/><Relationship Id="rId1" Type="http://schemas.openxmlformats.org/officeDocument/2006/relationships/slideLayout" Target="../slideLayouts/slideLayout1.xml"/><Relationship Id="rId5" Type="http://schemas.openxmlformats.org/officeDocument/2006/relationships/hyperlink" Target="https://ekkografisk.no/bestilling/kroppkunn-sexkunn/" TargetMode="External"/><Relationship Id="rId4" Type="http://schemas.openxmlformats.org/officeDocument/2006/relationships/hyperlink" Target="http://www.helsebiblioteket.no/innhold/nasjonale-veiledere/iplo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helsevel.no/" TargetMode="External"/><Relationship Id="rId3" Type="http://schemas.openxmlformats.org/officeDocument/2006/relationships/hyperlink" Target="http://www.personlighygiene.no/til-stottepersoner/" TargetMode="External"/><Relationship Id="rId7" Type="http://schemas.openxmlformats.org/officeDocument/2006/relationships/hyperlink" Target="https://samspillere.no/til-hjelpere/" TargetMode="External"/><Relationship Id="rId2" Type="http://schemas.openxmlformats.org/officeDocument/2006/relationships/hyperlink" Target="http://www.personlighygiene.no/" TargetMode="External"/><Relationship Id="rId1" Type="http://schemas.openxmlformats.org/officeDocument/2006/relationships/slideLayout" Target="../slideLayouts/slideLayout1.xml"/><Relationship Id="rId6" Type="http://schemas.openxmlformats.org/officeDocument/2006/relationships/hyperlink" Target="http://www.samspillere.no/" TargetMode="External"/><Relationship Id="rId5" Type="http://schemas.openxmlformats.org/officeDocument/2006/relationships/hyperlink" Target="http://www.pengerogmeg.no/for-stottepersoner/" TargetMode="External"/><Relationship Id="rId10" Type="http://schemas.openxmlformats.org/officeDocument/2006/relationships/hyperlink" Target="http://www.karde.no/produkter/e-l&#230;ring" TargetMode="External"/><Relationship Id="rId4" Type="http://schemas.openxmlformats.org/officeDocument/2006/relationships/hyperlink" Target="http://www.pengerogmeg.no/" TargetMode="External"/><Relationship Id="rId9" Type="http://schemas.openxmlformats.org/officeDocument/2006/relationships/hyperlink" Target="https://helsevel.no/til-stotteperson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domoteus.no/til-stottepersoner/" TargetMode="External"/><Relationship Id="rId2" Type="http://schemas.openxmlformats.org/officeDocument/2006/relationships/hyperlink" Target="http://www.domoteus.no/" TargetMode="External"/><Relationship Id="rId1" Type="http://schemas.openxmlformats.org/officeDocument/2006/relationships/slideLayout" Target="../slideLayouts/slideLayout1.xml"/><Relationship Id="rId5" Type="http://schemas.openxmlformats.org/officeDocument/2006/relationships/hyperlink" Target="http://www.karde.no/produkter/e-l&#230;ring" TargetMode="External"/><Relationship Id="rId4" Type="http://schemas.openxmlformats.org/officeDocument/2006/relationships/hyperlink" Target="http://www.matfilmer.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matogtrivsel.no/" TargetMode="External"/><Relationship Id="rId2" Type="http://schemas.openxmlformats.org/officeDocument/2006/relationships/hyperlink" Target="http://www.karde.no/produkter/e-l&#230;ring" TargetMode="External"/><Relationship Id="rId1" Type="http://schemas.openxmlformats.org/officeDocument/2006/relationships/slideLayout" Target="../slideLayouts/slideLayout1.xml"/><Relationship Id="rId6" Type="http://schemas.openxmlformats.org/officeDocument/2006/relationships/hyperlink" Target="https://karde.no/kdr" TargetMode="External"/><Relationship Id="rId5" Type="http://schemas.openxmlformats.org/officeDocument/2006/relationships/hyperlink" Target="http://www.mittnettvett.no/" TargetMode="External"/><Relationship Id="rId4" Type="http://schemas.openxmlformats.org/officeDocument/2006/relationships/hyperlink" Target="http://www.laboris.n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llverdensmat.no/" TargetMode="External"/><Relationship Id="rId2" Type="http://schemas.openxmlformats.org/officeDocument/2006/relationships/hyperlink" Target="http://www.karde.no/produkter/e-l&#230;ring" TargetMode="External"/><Relationship Id="rId1" Type="http://schemas.openxmlformats.org/officeDocument/2006/relationships/slideLayout" Target="../slideLayouts/slideLayout1.xml"/><Relationship Id="rId4" Type="http://schemas.openxmlformats.org/officeDocument/2006/relationships/hyperlink" Target="http://www.jegkanogvil.no/"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domoteus.no/trygg-10/" TargetMode="External"/><Relationship Id="rId13" Type="http://schemas.openxmlformats.org/officeDocument/2006/relationships/hyperlink" Target="https://domoteus.no/klar-sko4/" TargetMode="External"/><Relationship Id="rId3" Type="http://schemas.openxmlformats.org/officeDocument/2006/relationships/hyperlink" Target="https://www.laboris.no/ikt-pa-jobben/" TargetMode="External"/><Relationship Id="rId7" Type="http://schemas.openxmlformats.org/officeDocument/2006/relationships/hyperlink" Target="https://domoteus.no/kjokken-6/" TargetMode="External"/><Relationship Id="rId12" Type="http://schemas.openxmlformats.org/officeDocument/2006/relationships/hyperlink" Target="https://domoteus.no/bygning-4/" TargetMode="External"/><Relationship Id="rId17" Type="http://schemas.openxmlformats.org/officeDocument/2006/relationships/hyperlink" Target="http://www.karde.no/produkter/e-l&#230;ring" TargetMode="External"/><Relationship Id="rId2" Type="http://schemas.openxmlformats.org/officeDocument/2006/relationships/hyperlink" Target="https://www.laboris.no/arbeid/" TargetMode="External"/><Relationship Id="rId16" Type="http://schemas.openxmlformats.org/officeDocument/2006/relationships/hyperlink" Target="https://domoteus.no/bad-4/" TargetMode="External"/><Relationship Id="rId1" Type="http://schemas.openxmlformats.org/officeDocument/2006/relationships/slideLayout" Target="../slideLayouts/slideLayout1.xml"/><Relationship Id="rId6" Type="http://schemas.openxmlformats.org/officeDocument/2006/relationships/hyperlink" Target="https://domoteus.no/trygg-6/" TargetMode="External"/><Relationship Id="rId11" Type="http://schemas.openxmlformats.org/officeDocument/2006/relationships/hyperlink" Target="https://domoteus.no/post-1/" TargetMode="External"/><Relationship Id="rId5" Type="http://schemas.openxmlformats.org/officeDocument/2006/relationships/hyperlink" Target="https://domoteus.no/kjokken-4/" TargetMode="External"/><Relationship Id="rId15" Type="http://schemas.openxmlformats.org/officeDocument/2006/relationships/hyperlink" Target="https://domoteus.no/rent-4/" TargetMode="External"/><Relationship Id="rId10" Type="http://schemas.openxmlformats.org/officeDocument/2006/relationships/hyperlink" Target="https://domoteus.no/rent-7/" TargetMode="External"/><Relationship Id="rId4" Type="http://schemas.openxmlformats.org/officeDocument/2006/relationships/hyperlink" Target="https://letterekropp.no/sunn-lett-kropp/" TargetMode="External"/><Relationship Id="rId9" Type="http://schemas.openxmlformats.org/officeDocument/2006/relationships/hyperlink" Target="https://domoteus.no/klar-sko6/" TargetMode="External"/><Relationship Id="rId14" Type="http://schemas.openxmlformats.org/officeDocument/2006/relationships/hyperlink" Target="https://domoteus.no/miljo-2/"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domoteus.no/hygiene-2/" TargetMode="External"/><Relationship Id="rId13" Type="http://schemas.openxmlformats.org/officeDocument/2006/relationships/hyperlink" Target="https://personlighygiene.no/gutter-intim2/" TargetMode="External"/><Relationship Id="rId3" Type="http://schemas.openxmlformats.org/officeDocument/2006/relationships/hyperlink" Target="https://helsevel.no/hos-tannlegen/" TargetMode="External"/><Relationship Id="rId7" Type="http://schemas.openxmlformats.org/officeDocument/2006/relationships/hyperlink" Target="https://personlighygiene.no/gutter-barbere2/" TargetMode="External"/><Relationship Id="rId12" Type="http://schemas.openxmlformats.org/officeDocument/2006/relationships/hyperlink" Target="https://personlighygiene.no/jenter-intim2/" TargetMode="External"/><Relationship Id="rId17" Type="http://schemas.openxmlformats.org/officeDocument/2006/relationships/hyperlink" Target="https://domoteus.no/hygiene-4/" TargetMode="External"/><Relationship Id="rId2" Type="http://schemas.openxmlformats.org/officeDocument/2006/relationships/hyperlink" Target="http://www.karde.no/produkter/e-l&#230;ring" TargetMode="External"/><Relationship Id="rId16" Type="http://schemas.openxmlformats.org/officeDocument/2006/relationships/hyperlink" Target="https://domoteus.no/hygiene-5/" TargetMode="External"/><Relationship Id="rId1" Type="http://schemas.openxmlformats.org/officeDocument/2006/relationships/slideLayout" Target="../slideLayouts/slideLayout1.xml"/><Relationship Id="rId6" Type="http://schemas.openxmlformats.org/officeDocument/2006/relationships/hyperlink" Target="https://personlighygiene.no/jenter_barbere2/" TargetMode="External"/><Relationship Id="rId11" Type="http://schemas.openxmlformats.org/officeDocument/2006/relationships/hyperlink" Target="https://personlighygiene.no/sminke2/" TargetMode="External"/><Relationship Id="rId5" Type="http://schemas.openxmlformats.org/officeDocument/2006/relationships/hyperlink" Target="https://domoteus.no/helse-7/" TargetMode="External"/><Relationship Id="rId15" Type="http://schemas.openxmlformats.org/officeDocument/2006/relationships/hyperlink" Target="https://personlighygiene.no/klaer2/" TargetMode="External"/><Relationship Id="rId10" Type="http://schemas.openxmlformats.org/officeDocument/2006/relationships/hyperlink" Target="https://personlighygiene.no/negler2/" TargetMode="External"/><Relationship Id="rId4" Type="http://schemas.openxmlformats.org/officeDocument/2006/relationships/hyperlink" Target="https://letterekropp.no/sunn-lett-kropp/" TargetMode="External"/><Relationship Id="rId9" Type="http://schemas.openxmlformats.org/officeDocument/2006/relationships/hyperlink" Target="https://domoteus.no/hygiene-3/" TargetMode="External"/><Relationship Id="rId14" Type="http://schemas.openxmlformats.org/officeDocument/2006/relationships/hyperlink" Target="https://domoteus.no/hygiene-6/"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domoteus.no/kjokken-11/" TargetMode="External"/><Relationship Id="rId3" Type="http://schemas.openxmlformats.org/officeDocument/2006/relationships/hyperlink" Target="https://domoteus.no/kjokken-10/" TargetMode="External"/><Relationship Id="rId7" Type="http://schemas.openxmlformats.org/officeDocument/2006/relationships/hyperlink" Target="https://domoteus.no/kjokken-15/" TargetMode="External"/><Relationship Id="rId2" Type="http://schemas.openxmlformats.org/officeDocument/2006/relationships/hyperlink" Target="http://www.karde.no/produkter/e-l&#230;ring" TargetMode="External"/><Relationship Id="rId1" Type="http://schemas.openxmlformats.org/officeDocument/2006/relationships/slideLayout" Target="../slideLayouts/slideLayout1.xml"/><Relationship Id="rId6" Type="http://schemas.openxmlformats.org/officeDocument/2006/relationships/hyperlink" Target="https://domoteus.no/kjokken-14/" TargetMode="External"/><Relationship Id="rId5" Type="http://schemas.openxmlformats.org/officeDocument/2006/relationships/hyperlink" Target="https://domoteus.no/kjokken-13/" TargetMode="External"/><Relationship Id="rId4" Type="http://schemas.openxmlformats.org/officeDocument/2006/relationships/hyperlink" Target="https://domoteus.no/kjokken-12/"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samspillere.no/intimsone-klemming/" TargetMode="External"/><Relationship Id="rId13" Type="http://schemas.openxmlformats.org/officeDocument/2006/relationships/hyperlink" Target="https://samspillere.no/samtale-emner/" TargetMode="External"/><Relationship Id="rId3" Type="http://schemas.openxmlformats.org/officeDocument/2006/relationships/hyperlink" Target="https://domoteus.no/penger-3/" TargetMode="External"/><Relationship Id="rId7" Type="http://schemas.openxmlformats.org/officeDocument/2006/relationships/hyperlink" Target="https://samspillere.no/godvenn/" TargetMode="External"/><Relationship Id="rId12" Type="http://schemas.openxmlformats.org/officeDocument/2006/relationships/hyperlink" Target="https://samspillere.no/hygienefilmer/" TargetMode="External"/><Relationship Id="rId2" Type="http://schemas.openxmlformats.org/officeDocument/2006/relationships/hyperlink" Target="http://www.karde.no/produkter/e-l&#230;ring" TargetMode="External"/><Relationship Id="rId1" Type="http://schemas.openxmlformats.org/officeDocument/2006/relationships/slideLayout" Target="../slideLayouts/slideLayout1.xml"/><Relationship Id="rId6" Type="http://schemas.openxmlformats.org/officeDocument/2006/relationships/hyperlink" Target="https://samspillere.no/servere/" TargetMode="External"/><Relationship Id="rId11" Type="http://schemas.openxmlformats.org/officeDocument/2006/relationships/hyperlink" Target="https://samspillere.no/stemning/" TargetMode="External"/><Relationship Id="rId5" Type="http://schemas.openxmlformats.org/officeDocument/2006/relationships/hyperlink" Target="https://samspillere.no/spising/" TargetMode="External"/><Relationship Id="rId15" Type="http://schemas.openxmlformats.org/officeDocument/2006/relationships/hyperlink" Target="https://samspillere.no/vente/" TargetMode="External"/><Relationship Id="rId10" Type="http://schemas.openxmlformats.org/officeDocument/2006/relationships/hyperlink" Target="https://samspillere.no/vinne-tape/" TargetMode="External"/><Relationship Id="rId4" Type="http://schemas.openxmlformats.org/officeDocument/2006/relationships/hyperlink" Target="https://pengerogmeg.no/filmer/" TargetMode="External"/><Relationship Id="rId9" Type="http://schemas.openxmlformats.org/officeDocument/2006/relationships/hyperlink" Target="https://samspillere.no/folelser/" TargetMode="External"/><Relationship Id="rId14" Type="http://schemas.openxmlformats.org/officeDocument/2006/relationships/hyperlink" Target="https://samspillere.no/tidsmest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domoteus.no/wp-content/uploads/2020/11/Rengj&#248;ringsliste-uke-4.docx" TargetMode="External"/><Relationship Id="rId3" Type="http://schemas.openxmlformats.org/officeDocument/2006/relationships/hyperlink" Target="https://domoteus.no/wp-content/uploads/2020/11/Utkast-til-&#229;rshjul.docx" TargetMode="External"/><Relationship Id="rId7" Type="http://schemas.openxmlformats.org/officeDocument/2006/relationships/hyperlink" Target="https://domoteus.no/wp-content/uploads/2020/11/Rengj&#248;ringsliste-uke-3.docx" TargetMode="External"/><Relationship Id="rId2" Type="http://schemas.openxmlformats.org/officeDocument/2006/relationships/hyperlink" Target="http://www.karde.no/produkter/e-l&#230;ring" TargetMode="External"/><Relationship Id="rId1" Type="http://schemas.openxmlformats.org/officeDocument/2006/relationships/slideLayout" Target="../slideLayouts/slideLayout1.xml"/><Relationship Id="rId6" Type="http://schemas.openxmlformats.org/officeDocument/2006/relationships/hyperlink" Target="https://domoteus.no/wp-content/uploads/2020/11/Rengj&#248;ringsliste-uke-2.docx" TargetMode="External"/><Relationship Id="rId5" Type="http://schemas.openxmlformats.org/officeDocument/2006/relationships/hyperlink" Target="https://domoteus.no/wp-content/uploads/2020/11/Rengj&#248;ringsliste-uke-1.docx" TargetMode="External"/><Relationship Id="rId4" Type="http://schemas.openxmlformats.org/officeDocument/2006/relationships/hyperlink" Target="https://domoteus.no/wp-content/uploads/2020/11/Ukeplan.docx"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pengerogmeg.no/wp-content/uploads/2022/09/Kursbevis-MAL-PoM.pdf" TargetMode="External"/><Relationship Id="rId3" Type="http://schemas.openxmlformats.org/officeDocument/2006/relationships/hyperlink" Target="https://helsevel.no/wp-content/uploads/2023/05/Evaluerings-og-oppfolgingsskjema-Min-egen-helse.pdf" TargetMode="External"/><Relationship Id="rId7" Type="http://schemas.openxmlformats.org/officeDocument/2006/relationships/hyperlink" Target="https://helsevel.no/wp-content/uploads/2023/07/Kursbevis-MAL-Samspill.docx" TargetMode="External"/><Relationship Id="rId2" Type="http://schemas.openxmlformats.org/officeDocument/2006/relationships/hyperlink" Target="https://domoteus.no/wp-content/uploads/2023/02/Evaluering_oppfolging_Domoteus.pdf" TargetMode="External"/><Relationship Id="rId1" Type="http://schemas.openxmlformats.org/officeDocument/2006/relationships/slideLayout" Target="../slideLayouts/slideLayout1.xml"/><Relationship Id="rId6" Type="http://schemas.openxmlformats.org/officeDocument/2006/relationships/hyperlink" Target="https://domoteus.no/wp-content/uploads/2022/08/Kursbevis-MAL.pdf" TargetMode="External"/><Relationship Id="rId5" Type="http://schemas.openxmlformats.org/officeDocument/2006/relationships/hyperlink" Target="https://samspillere.no/wp-content/uploads/2023/02/Evaluering_oppfolging_Sosial_kompetanse.pdf" TargetMode="External"/><Relationship Id="rId10" Type="http://schemas.openxmlformats.org/officeDocument/2006/relationships/hyperlink" Target="http://www.karde.no/produkter/e-l&#230;ring" TargetMode="External"/><Relationship Id="rId4" Type="http://schemas.openxmlformats.org/officeDocument/2006/relationships/hyperlink" Target="https://pengerogmeg.no/wp-content/uploads/2021/04/Evaluerings-og-oppfolgingsskjema-Penger-og-meg.pdf" TargetMode="External"/><Relationship Id="rId9" Type="http://schemas.openxmlformats.org/officeDocument/2006/relationships/hyperlink" Target="https://samspillere.no/wp-content/uploads/2023/04/Kursbevis-MAL-Samspill.doc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8" Type="http://schemas.openxmlformats.org/officeDocument/2006/relationships/hyperlink" Target="https://domoteus.no/" TargetMode="External"/><Relationship Id="rId13" Type="http://schemas.openxmlformats.org/officeDocument/2006/relationships/hyperlink" Target="http://www.mosjonogtrening.no/" TargetMode="External"/><Relationship Id="rId18" Type="http://schemas.openxmlformats.org/officeDocument/2006/relationships/hyperlink" Target="https://www.nfunorge.org/Rettigheter/FN-konvensjonen-om-mennnsker-med-nedsatt-funksjonsevne/QUIZ/" TargetMode="External"/><Relationship Id="rId3" Type="http://schemas.openxmlformats.org/officeDocument/2006/relationships/image" Target="../media/image33.png"/><Relationship Id="rId7" Type="http://schemas.openxmlformats.org/officeDocument/2006/relationships/hyperlink" Target="https://allverdensmat.no/" TargetMode="External"/><Relationship Id="rId12" Type="http://schemas.openxmlformats.org/officeDocument/2006/relationships/hyperlink" Target="https://www.laboris-st&#248;tte.no/" TargetMode="External"/><Relationship Id="rId17" Type="http://schemas.openxmlformats.org/officeDocument/2006/relationships/hyperlink" Target="https://bliglad.no/" TargetMode="External"/><Relationship Id="rId2" Type="http://schemas.openxmlformats.org/officeDocument/2006/relationships/notesSlide" Target="../notesSlides/notesSlide1.xml"/><Relationship Id="rId16" Type="http://schemas.openxmlformats.org/officeDocument/2006/relationships/hyperlink" Target="https://letterekropp.no/" TargetMode="External"/><Relationship Id="rId20" Type="http://schemas.openxmlformats.org/officeDocument/2006/relationships/hyperlink" Target="https://digimestring.no/" TargetMode="External"/><Relationship Id="rId1" Type="http://schemas.openxmlformats.org/officeDocument/2006/relationships/slideLayout" Target="../slideLayouts/slideLayout2.xml"/><Relationship Id="rId6" Type="http://schemas.openxmlformats.org/officeDocument/2006/relationships/hyperlink" Target="http://www.matfilmer.org/" TargetMode="External"/><Relationship Id="rId11" Type="http://schemas.openxmlformats.org/officeDocument/2006/relationships/hyperlink" Target="https://www.laboris.no/" TargetMode="External"/><Relationship Id="rId5" Type="http://schemas.openxmlformats.org/officeDocument/2006/relationships/hyperlink" Target="https://personlighygiene.no/" TargetMode="External"/><Relationship Id="rId15" Type="http://schemas.openxmlformats.org/officeDocument/2006/relationships/hyperlink" Target="https://matogtrivsel.no/" TargetMode="External"/><Relationship Id="rId10" Type="http://schemas.openxmlformats.org/officeDocument/2006/relationships/hyperlink" Target="https://samspillere.no/" TargetMode="External"/><Relationship Id="rId19" Type="http://schemas.openxmlformats.org/officeDocument/2006/relationships/hyperlink" Target="https://jegvilstemme.no/" TargetMode="External"/><Relationship Id="rId4" Type="http://schemas.openxmlformats.org/officeDocument/2006/relationships/hyperlink" Target="http://www.karde.no/e-l&#230;ring" TargetMode="External"/><Relationship Id="rId9" Type="http://schemas.openxmlformats.org/officeDocument/2006/relationships/hyperlink" Target="https://www.aktivius.no/" TargetMode="External"/><Relationship Id="rId14" Type="http://schemas.openxmlformats.org/officeDocument/2006/relationships/hyperlink" Target="https://www.mobilmestring.no/"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aktivius.no/" TargetMode="External"/><Relationship Id="rId13" Type="http://schemas.openxmlformats.org/officeDocument/2006/relationships/hyperlink" Target="https://domoteus.no/" TargetMode="External"/><Relationship Id="rId18" Type="http://schemas.openxmlformats.org/officeDocument/2006/relationships/image" Target="../media/image33.png"/><Relationship Id="rId3" Type="http://schemas.openxmlformats.org/officeDocument/2006/relationships/hyperlink" Target="http://www.domoteus.no/" TargetMode="External"/><Relationship Id="rId7" Type="http://schemas.openxmlformats.org/officeDocument/2006/relationships/hyperlink" Target="https://sammenmedandre.no/" TargetMode="External"/><Relationship Id="rId12" Type="http://schemas.openxmlformats.org/officeDocument/2006/relationships/hyperlink" Target="http://www.laboris-st&#248;tte.no/" TargetMode="External"/><Relationship Id="rId17" Type="http://schemas.openxmlformats.org/officeDocument/2006/relationships/hyperlink" Target="http://www.karde.no/e-l&#230;ring" TargetMode="External"/><Relationship Id="rId2" Type="http://schemas.openxmlformats.org/officeDocument/2006/relationships/notesSlide" Target="../notesSlides/notesSlide2.xml"/><Relationship Id="rId16" Type="http://schemas.openxmlformats.org/officeDocument/2006/relationships/hyperlink" Target="https://www.nfunorge.org/Rettigheter/FN-konvensjonen-om-mennnsker-med-nedsatt-funksjonsevne/QUIZ/" TargetMode="External"/><Relationship Id="rId1" Type="http://schemas.openxmlformats.org/officeDocument/2006/relationships/slideLayout" Target="../slideLayouts/slideLayout2.xml"/><Relationship Id="rId6" Type="http://schemas.openxmlformats.org/officeDocument/2006/relationships/hyperlink" Target="https://samspillere.no/" TargetMode="External"/><Relationship Id="rId11" Type="http://schemas.openxmlformats.org/officeDocument/2006/relationships/hyperlink" Target="http://www.laboris.no/" TargetMode="External"/><Relationship Id="rId5" Type="http://schemas.openxmlformats.org/officeDocument/2006/relationships/hyperlink" Target="https://helsevel.no/" TargetMode="External"/><Relationship Id="rId15" Type="http://schemas.openxmlformats.org/officeDocument/2006/relationships/hyperlink" Target="http://www.pengerogmeg.no/" TargetMode="External"/><Relationship Id="rId10" Type="http://schemas.openxmlformats.org/officeDocument/2006/relationships/hyperlink" Target="https://www.mobilmestring.no/" TargetMode="External"/><Relationship Id="rId4" Type="http://schemas.openxmlformats.org/officeDocument/2006/relationships/hyperlink" Target="http://www.matfilmer.org/" TargetMode="External"/><Relationship Id="rId9" Type="http://schemas.openxmlformats.org/officeDocument/2006/relationships/hyperlink" Target="http://www.mosjonogtrening.no/" TargetMode="External"/><Relationship Id="rId14" Type="http://schemas.openxmlformats.org/officeDocument/2006/relationships/hyperlink" Target="https://digimestring.no/"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laboris.n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www.karde.no/e-l&#230;ring" TargetMode="External"/><Relationship Id="rId4" Type="http://schemas.openxmlformats.org/officeDocument/2006/relationships/hyperlink" Target="http://www.laboris-st&#248;tte.no/"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samspillere.no/" TargetMode="External"/><Relationship Id="rId3" Type="http://schemas.openxmlformats.org/officeDocument/2006/relationships/hyperlink" Target="https://helsevel.no/" TargetMode="External"/><Relationship Id="rId7" Type="http://schemas.openxmlformats.org/officeDocument/2006/relationships/hyperlink" Target="https://letterekropp.n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in.helsekompetanse.no/course/view.php?id=151" TargetMode="External"/><Relationship Id="rId11" Type="http://schemas.openxmlformats.org/officeDocument/2006/relationships/image" Target="../media/image33.png"/><Relationship Id="rId5" Type="http://schemas.openxmlformats.org/officeDocument/2006/relationships/hyperlink" Target="http://www.mosjonogtrening.no/" TargetMode="External"/><Relationship Id="rId10" Type="http://schemas.openxmlformats.org/officeDocument/2006/relationships/hyperlink" Target="http://www.karde.no/e-l&#230;ring" TargetMode="External"/><Relationship Id="rId4" Type="http://schemas.openxmlformats.org/officeDocument/2006/relationships/hyperlink" Target="http://www.aktivius.no/" TargetMode="External"/><Relationship Id="rId9" Type="http://schemas.openxmlformats.org/officeDocument/2006/relationships/hyperlink" Target="http://www.personlighygiene.n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karde.no/e-l&#230;ring" TargetMode="External"/><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4" Type="http://schemas.openxmlformats.org/officeDocument/2006/relationships/image" Target="../media/image39.sv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4" Type="http://schemas.openxmlformats.org/officeDocument/2006/relationships/image" Target="../media/image41.sv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4" Type="http://schemas.openxmlformats.org/officeDocument/2006/relationships/image" Target="../media/image43.sv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4" Type="http://schemas.openxmlformats.org/officeDocument/2006/relationships/image" Target="../media/image45.sv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karde.no/e-l&#230;ring"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hyperlink" Target="https://naku.no/kunnskapsbanken?t=169" TargetMode="External"/><Relationship Id="rId3" Type="http://schemas.openxmlformats.org/officeDocument/2006/relationships/hyperlink" Target="https://naku.no/kunnskapsbanken?t=181" TargetMode="External"/><Relationship Id="rId7" Type="http://schemas.openxmlformats.org/officeDocument/2006/relationships/hyperlink" Target="https://naku.no/kunnskapsbanken?t=184" TargetMode="External"/><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6" Type="http://schemas.openxmlformats.org/officeDocument/2006/relationships/hyperlink" Target="https://naku.no/kunnskapsbanken?t=171" TargetMode="External"/><Relationship Id="rId5" Type="http://schemas.openxmlformats.org/officeDocument/2006/relationships/hyperlink" Target="https://naku.no/kunnskapsbanken?t=193" TargetMode="External"/><Relationship Id="rId4" Type="http://schemas.openxmlformats.org/officeDocument/2006/relationships/hyperlink" Target="https://naku.no/kunnskapsbanken?t=188"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8" Type="http://schemas.openxmlformats.org/officeDocument/2006/relationships/hyperlink" Target="https://www.ks.no/link/c3e529c79a7b41908f8862f36f5eccd4.aspx" TargetMode="External"/><Relationship Id="rId3" Type="http://schemas.openxmlformats.org/officeDocument/2006/relationships/hyperlink" Target="https://www.ks.no/velferdsteknologiensabc" TargetMode="External"/><Relationship Id="rId7" Type="http://schemas.openxmlformats.org/officeDocument/2006/relationships/hyperlink" Target="https://www.ks.no/link/d61aa2b34ea8471db8b64f79fe557dfd.aspx" TargetMode="External"/><Relationship Id="rId2" Type="http://schemas.openxmlformats.org/officeDocument/2006/relationships/hyperlink" Target="http://www.karde.no/produkter/e-laering" TargetMode="External"/><Relationship Id="rId1" Type="http://schemas.openxmlformats.org/officeDocument/2006/relationships/slideLayout" Target="../slideLayouts/slideLayout1.xml"/><Relationship Id="rId6" Type="http://schemas.openxmlformats.org/officeDocument/2006/relationships/hyperlink" Target="https://www.ks.no/link/8192fe84d8cb49ffa25c7bbe292003b2.aspx" TargetMode="External"/><Relationship Id="rId5" Type="http://schemas.openxmlformats.org/officeDocument/2006/relationships/hyperlink" Target="https://www.ks.no/link/d1b53cb92866469c8d254c36085de7f9.aspx" TargetMode="External"/><Relationship Id="rId4" Type="http://schemas.openxmlformats.org/officeDocument/2006/relationships/hyperlink" Target="https://www.ks.no/link/4fed39bdb0d8432388fc3d8b43b8cfd6.aspx" TargetMode="External"/><Relationship Id="rId9" Type="http://schemas.openxmlformats.org/officeDocument/2006/relationships/hyperlink" Target="https://www.ks.no/link/21ca306ae33649eb853e94ba0cb6a4b8.aspx"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karde.no/wp-content/uploads/2024/04/E-laeringsbrosjyre-tjenesteytere.pdf" TargetMode="Externa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karde.no/wp-content/uploads/2024/04/E-laeringsbrosjyre-ledere.pdf" TargetMode="Externa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hyperlink" Target="mailto:rh@karde.no" TargetMode="External"/><Relationship Id="rId7" Type="http://schemas.openxmlformats.org/officeDocument/2006/relationships/image" Target="../media/image66.svg"/><Relationship Id="rId2" Type="http://schemas.openxmlformats.org/officeDocument/2006/relationships/hyperlink" Target="mailto:HTSR@nfunorge.no" TargetMode="Externa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hyperlink" Target="mailto:Stian.Brodsjo@kristiansand.kommune.no" TargetMode="External"/><Relationship Id="rId4" Type="http://schemas.openxmlformats.org/officeDocument/2006/relationships/hyperlink" Target="mailto:Siv.Bjonnum@bergen.kommune.no"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helsevel.no/" TargetMode="External"/><Relationship Id="rId13" Type="http://schemas.openxmlformats.org/officeDocument/2006/relationships/hyperlink" Target="https://www.laboris.no/" TargetMode="External"/><Relationship Id="rId3" Type="http://schemas.openxmlformats.org/officeDocument/2006/relationships/image" Target="../media/image14.png"/><Relationship Id="rId7" Type="http://schemas.openxmlformats.org/officeDocument/2006/relationships/hyperlink" Target="https://personlighygiene.no/" TargetMode="External"/><Relationship Id="rId12" Type="http://schemas.openxmlformats.org/officeDocument/2006/relationships/hyperlink" Target="https://jegkanogvil.no/" TargetMode="External"/><Relationship Id="rId2" Type="http://schemas.openxmlformats.org/officeDocument/2006/relationships/hyperlink" Target="http://www.karde.no/produkter/e-laering" TargetMode="External"/><Relationship Id="rId1" Type="http://schemas.openxmlformats.org/officeDocument/2006/relationships/slideLayout" Target="../slideLayouts/slideLayout7.xml"/><Relationship Id="rId6" Type="http://schemas.openxmlformats.org/officeDocument/2006/relationships/hyperlink" Target="https://pengerogmeg.no/" TargetMode="External"/><Relationship Id="rId11" Type="http://schemas.openxmlformats.org/officeDocument/2006/relationships/hyperlink" Target="https://www.laboris-st&#248;tte.no/andre-filmer/" TargetMode="External"/><Relationship Id="rId5" Type="http://schemas.openxmlformats.org/officeDocument/2006/relationships/hyperlink" Target="https://samspillere.no/" TargetMode="External"/><Relationship Id="rId10" Type="http://schemas.openxmlformats.org/officeDocument/2006/relationships/hyperlink" Target="https://uu-hjem.no/" TargetMode="External"/><Relationship Id="rId4" Type="http://schemas.openxmlformats.org/officeDocument/2006/relationships/image" Target="../media/image15.png"/><Relationship Id="rId9" Type="http://schemas.openxmlformats.org/officeDocument/2006/relationships/hyperlink" Target="https://domoteus.no/"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mittnettvett.no/" TargetMode="External"/><Relationship Id="rId13" Type="http://schemas.openxmlformats.org/officeDocument/2006/relationships/hyperlink" Target="https://matogtrivsel.no/" TargetMode="External"/><Relationship Id="rId3" Type="http://schemas.openxmlformats.org/officeDocument/2006/relationships/image" Target="../media/image16.png"/><Relationship Id="rId7" Type="http://schemas.openxmlformats.org/officeDocument/2006/relationships/hyperlink" Target="https://letterekropp.no/" TargetMode="External"/><Relationship Id="rId12" Type="http://schemas.openxmlformats.org/officeDocument/2006/relationships/hyperlink" Target="https://www.matfilmer.org/" TargetMode="External"/><Relationship Id="rId2" Type="http://schemas.openxmlformats.org/officeDocument/2006/relationships/hyperlink" Target="http://www.karde.no/produkter/e-laering" TargetMode="External"/><Relationship Id="rId1" Type="http://schemas.openxmlformats.org/officeDocument/2006/relationships/slideLayout" Target="../slideLayouts/slideLayout7.xml"/><Relationship Id="rId6" Type="http://schemas.openxmlformats.org/officeDocument/2006/relationships/hyperlink" Target="https://digimestring.no/" TargetMode="External"/><Relationship Id="rId11" Type="http://schemas.openxmlformats.org/officeDocument/2006/relationships/hyperlink" Target="https://bliglad.no/" TargetMode="External"/><Relationship Id="rId5" Type="http://schemas.openxmlformats.org/officeDocument/2006/relationships/hyperlink" Target="https://jegvilstemme.no/" TargetMode="External"/><Relationship Id="rId10" Type="http://schemas.openxmlformats.org/officeDocument/2006/relationships/hyperlink" Target="https://www.aktivius.no/" TargetMode="External"/><Relationship Id="rId4" Type="http://schemas.openxmlformats.org/officeDocument/2006/relationships/hyperlink" Target="https://mosjonogtrening.no/" TargetMode="External"/><Relationship Id="rId9" Type="http://schemas.openxmlformats.org/officeDocument/2006/relationships/hyperlink" Target="https://allverdensmat.no/" TargetMode="External"/><Relationship Id="rId14" Type="http://schemas.openxmlformats.org/officeDocument/2006/relationships/hyperlink" Target="https://karde.no/kd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35E6D2-DE99-14C5-4103-A68C29D2997C}"/>
              </a:ext>
            </a:extLst>
          </p:cNvPr>
          <p:cNvSpPr>
            <a:spLocks noGrp="1"/>
          </p:cNvSpPr>
          <p:nvPr>
            <p:ph type="ctrTitle"/>
          </p:nvPr>
        </p:nvSpPr>
        <p:spPr>
          <a:xfrm>
            <a:off x="0" y="390081"/>
            <a:ext cx="12192000" cy="1567967"/>
          </a:xfrm>
        </p:spPr>
        <p:txBody>
          <a:bodyPr anchor="t">
            <a:normAutofit/>
          </a:bodyPr>
          <a:lstStyle/>
          <a:p>
            <a:r>
              <a:rPr lang="nb-NO" sz="3600" b="1" dirty="0">
                <a:solidFill>
                  <a:srgbClr val="E97132"/>
                </a:solidFill>
              </a:rPr>
              <a:t>Verktøykasse for inspirasjon, metode og kurs:</a:t>
            </a:r>
            <a:br>
              <a:rPr lang="nb-NO" sz="3600" b="1" dirty="0">
                <a:solidFill>
                  <a:srgbClr val="E97132"/>
                </a:solidFill>
              </a:rPr>
            </a:br>
            <a:r>
              <a:rPr lang="nb-NO" sz="3100" dirty="0">
                <a:solidFill>
                  <a:srgbClr val="E97132"/>
                </a:solidFill>
              </a:rPr>
              <a:t>Bruk av e-læring for mennesker med utviklingshemning i tjenesteyting</a:t>
            </a:r>
            <a:endParaRPr lang="nb-NO" sz="3600" dirty="0">
              <a:solidFill>
                <a:srgbClr val="E97132"/>
              </a:solidFill>
            </a:endParaRPr>
          </a:p>
        </p:txBody>
      </p:sp>
      <p:grpSp>
        <p:nvGrpSpPr>
          <p:cNvPr id="3" name="Gruppe 2">
            <a:extLst>
              <a:ext uri="{FF2B5EF4-FFF2-40B4-BE49-F238E27FC236}">
                <a16:creationId xmlns:a16="http://schemas.microsoft.com/office/drawing/2014/main" id="{509AFAF0-D829-39E1-4A45-253F6E8BB429}"/>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7BD97EC4-18C5-AB1D-D378-DFC234C8219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CED267C7-E3DD-B6F7-7794-F2AF98A462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D45107ED-CBA4-305C-EA0F-8D683883192C}"/>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C739FA0C-08D3-E45D-3963-12A6E44E09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E0C0C5D9-D764-9E3B-E6D0-10579D3B9F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tel 1">
            <a:extLst>
              <a:ext uri="{FF2B5EF4-FFF2-40B4-BE49-F238E27FC236}">
                <a16:creationId xmlns:a16="http://schemas.microsoft.com/office/drawing/2014/main" id="{BA55BC9F-AE7F-BA62-6505-83C4E58FBB89}"/>
              </a:ext>
            </a:extLst>
          </p:cNvPr>
          <p:cNvSpPr txBox="1">
            <a:spLocks/>
          </p:cNvSpPr>
          <p:nvPr/>
        </p:nvSpPr>
        <p:spPr>
          <a:xfrm>
            <a:off x="598380" y="1507371"/>
            <a:ext cx="11288820" cy="4352739"/>
          </a:xfrm>
          <a:prstGeom prst="rect">
            <a:avLst/>
          </a:prstGeom>
        </p:spPr>
        <p:txBody>
          <a:bodyPr vert="horz" lIns="91440" tIns="45720" rIns="91440" bIns="45720" rtlCol="0" anchor="t">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200"/>
              </a:spcAft>
            </a:pPr>
            <a:r>
              <a:rPr lang="nb-NO" sz="4500" dirty="0">
                <a:solidFill>
                  <a:srgbClr val="156082"/>
                </a:solidFill>
                <a:hlinkClick r:id="rId6" action="ppaction://hlinksldjump"/>
              </a:rPr>
              <a:t>Del 1: Introduksjon og inspirasjon (s. 2)</a:t>
            </a:r>
            <a:endParaRPr lang="nb-NO" sz="4500" dirty="0">
              <a:solidFill>
                <a:srgbClr val="156082"/>
              </a:solidFill>
            </a:endParaRPr>
          </a:p>
          <a:p>
            <a:pPr algn="l">
              <a:spcAft>
                <a:spcPts val="1200"/>
              </a:spcAft>
            </a:pPr>
            <a:r>
              <a:rPr lang="nb-NO" sz="4500" dirty="0">
                <a:solidFill>
                  <a:srgbClr val="156082"/>
                </a:solidFill>
                <a:hlinkClick r:id="rId7" action="ppaction://hlinksldjump"/>
              </a:rPr>
              <a:t>Del 2: Egenskaper ved e-læringsressursene (s. 9)</a:t>
            </a:r>
            <a:endParaRPr lang="nb-NO" sz="4500" dirty="0">
              <a:solidFill>
                <a:srgbClr val="156082"/>
              </a:solidFill>
            </a:endParaRPr>
          </a:p>
          <a:p>
            <a:pPr algn="l">
              <a:spcAft>
                <a:spcPts val="1200"/>
              </a:spcAft>
            </a:pPr>
            <a:r>
              <a:rPr lang="nb-NO" sz="4500" dirty="0">
                <a:solidFill>
                  <a:srgbClr val="156082"/>
                </a:solidFill>
                <a:hlinkClick r:id="rId8" action="ppaction://hlinksldjump"/>
              </a:rPr>
              <a:t>Del 3: Referansetabeller for e-læring: Kartlegging, planlegging, opplæringsmål og oppfølging (s. 20)</a:t>
            </a:r>
            <a:endParaRPr lang="nb-NO" sz="4500" dirty="0">
              <a:solidFill>
                <a:srgbClr val="156082"/>
              </a:solidFill>
            </a:endParaRPr>
          </a:p>
          <a:p>
            <a:pPr algn="l">
              <a:spcAft>
                <a:spcPts val="1200"/>
              </a:spcAft>
            </a:pPr>
            <a:r>
              <a:rPr lang="nb-NO" sz="4500" dirty="0">
                <a:solidFill>
                  <a:srgbClr val="156082"/>
                </a:solidFill>
                <a:hlinkClick r:id="rId9" action="ppaction://hlinksldjump"/>
              </a:rPr>
              <a:t>Del 4: Kobling av e-læringsressursene til den nasjonale veilederen Gode helse- og omsorgstjenester…  (s. 32)</a:t>
            </a:r>
            <a:endParaRPr lang="nb-NO" sz="4500" dirty="0">
              <a:solidFill>
                <a:srgbClr val="156082"/>
              </a:solidFill>
            </a:endParaRPr>
          </a:p>
          <a:p>
            <a:pPr algn="l">
              <a:spcAft>
                <a:spcPts val="1200"/>
              </a:spcAft>
            </a:pPr>
            <a:r>
              <a:rPr lang="nb-NO" sz="4500" dirty="0">
                <a:solidFill>
                  <a:srgbClr val="156082"/>
                </a:solidFill>
                <a:hlinkClick r:id="rId10" action="ppaction://hlinksldjump"/>
              </a:rPr>
              <a:t>Del 5: Modell for bruken av e-læringsressursene i tjenesteyting (s. 37)</a:t>
            </a:r>
            <a:endParaRPr lang="nb-NO" sz="4500" dirty="0">
              <a:solidFill>
                <a:srgbClr val="156082"/>
              </a:solidFill>
            </a:endParaRPr>
          </a:p>
          <a:p>
            <a:pPr algn="l">
              <a:spcAft>
                <a:spcPts val="1200"/>
              </a:spcAft>
            </a:pPr>
            <a:r>
              <a:rPr lang="nb-NO" sz="4500" dirty="0">
                <a:solidFill>
                  <a:srgbClr val="156082"/>
                </a:solidFill>
                <a:hlinkClick r:id="rId11" action="ppaction://hlinksldjump"/>
              </a:rPr>
              <a:t>Del 6: Kurs/workshop og selvstudium (s. 45)</a:t>
            </a:r>
            <a:endParaRPr lang="nb-NO" sz="4500" dirty="0">
              <a:solidFill>
                <a:srgbClr val="156082"/>
              </a:solidFill>
            </a:endParaRPr>
          </a:p>
          <a:p>
            <a:pPr algn="l">
              <a:spcAft>
                <a:spcPts val="1200"/>
              </a:spcAft>
            </a:pPr>
            <a:r>
              <a:rPr lang="nb-NO" sz="4500" dirty="0">
                <a:solidFill>
                  <a:srgbClr val="156082"/>
                </a:solidFill>
                <a:hlinkClick r:id="rId12" action="ppaction://hlinksldjump"/>
              </a:rPr>
              <a:t>Del 7: Praktiske oppgaver for tjenesteytere (s. 48)</a:t>
            </a:r>
            <a:endParaRPr lang="nb-NO" sz="4500" dirty="0">
              <a:solidFill>
                <a:srgbClr val="156082"/>
              </a:solidFill>
            </a:endParaRPr>
          </a:p>
          <a:p>
            <a:pPr algn="l">
              <a:spcAft>
                <a:spcPts val="1200"/>
              </a:spcAft>
            </a:pPr>
            <a:r>
              <a:rPr lang="nb-NO" sz="4500" dirty="0">
                <a:solidFill>
                  <a:srgbClr val="156082"/>
                </a:solidFill>
                <a:hlinkClick r:id="rId13" action="ppaction://hlinksldjump"/>
              </a:rPr>
              <a:t>Del 8: NAKU – Nasjonalt kompetanse-miljø om utviklingshemming (s. 55)</a:t>
            </a:r>
            <a:endParaRPr lang="nb-NO" sz="4500" dirty="0">
              <a:solidFill>
                <a:srgbClr val="156082"/>
              </a:solidFill>
            </a:endParaRPr>
          </a:p>
          <a:p>
            <a:pPr algn="l">
              <a:spcAft>
                <a:spcPts val="1200"/>
              </a:spcAft>
            </a:pPr>
            <a:r>
              <a:rPr lang="nb-NO" sz="4500" dirty="0">
                <a:solidFill>
                  <a:srgbClr val="156082"/>
                </a:solidFill>
              </a:rPr>
              <a:t>Del 9: KS sitt kursopplegg Velferdsteknologiens ABC (s. 58)</a:t>
            </a:r>
          </a:p>
          <a:p>
            <a:pPr algn="l">
              <a:spcAft>
                <a:spcPts val="1200"/>
              </a:spcAft>
            </a:pPr>
            <a:r>
              <a:rPr lang="nb-NO" sz="4500" dirty="0">
                <a:solidFill>
                  <a:srgbClr val="156082"/>
                </a:solidFill>
                <a:hlinkClick r:id="rId14" action="ppaction://hlinksldjump"/>
              </a:rPr>
              <a:t>Del 10: Informasjonsmateriell (s. 62)</a:t>
            </a:r>
            <a:endParaRPr lang="nb-NO" sz="4500" dirty="0">
              <a:solidFill>
                <a:srgbClr val="156082"/>
              </a:solidFill>
            </a:endParaRPr>
          </a:p>
          <a:p>
            <a:pPr algn="l">
              <a:spcAft>
                <a:spcPts val="1200"/>
              </a:spcAft>
            </a:pPr>
            <a:endParaRPr lang="nb-NO" sz="4500" dirty="0">
              <a:solidFill>
                <a:srgbClr val="156082"/>
              </a:solidFill>
            </a:endParaRPr>
          </a:p>
          <a:p>
            <a:pPr algn="l">
              <a:spcAft>
                <a:spcPts val="1200"/>
              </a:spcAft>
            </a:pPr>
            <a:r>
              <a:rPr lang="nb-NO" sz="4500" dirty="0">
                <a:solidFill>
                  <a:srgbClr val="156082"/>
                </a:solidFill>
                <a:hlinkClick r:id="rId15" action="ppaction://hlinksldjump"/>
              </a:rPr>
              <a:t>Prosjekt- og kontaktinformasjon (s. 55)</a:t>
            </a:r>
            <a:endParaRPr lang="nb-NO" sz="4500" dirty="0">
              <a:solidFill>
                <a:srgbClr val="156082"/>
              </a:solidFill>
            </a:endParaRPr>
          </a:p>
        </p:txBody>
      </p:sp>
      <p:sp>
        <p:nvSpPr>
          <p:cNvPr id="6" name="TekstSylinder 5">
            <a:extLst>
              <a:ext uri="{FF2B5EF4-FFF2-40B4-BE49-F238E27FC236}">
                <a16:creationId xmlns:a16="http://schemas.microsoft.com/office/drawing/2014/main" id="{EECF9D3D-11EE-313A-EABB-0AE30FF25C38}"/>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175606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640C-CFB6-7EC0-7CF7-BBF6BE2F73A1}"/>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6E7A1E98-7908-3C7C-965E-27A0E996E10D}"/>
              </a:ext>
            </a:extLst>
          </p:cNvPr>
          <p:cNvSpPr txBox="1"/>
          <p:nvPr/>
        </p:nvSpPr>
        <p:spPr>
          <a:xfrm>
            <a:off x="1" y="13037"/>
            <a:ext cx="12192000" cy="707886"/>
          </a:xfrm>
          <a:prstGeom prst="rect">
            <a:avLst/>
          </a:prstGeom>
          <a:noFill/>
        </p:spPr>
        <p:txBody>
          <a:bodyPr wrap="square" rtlCol="0">
            <a:spAutoFit/>
          </a:bodyPr>
          <a:lstStyle/>
          <a:p>
            <a:pPr marL="180975"/>
            <a:r>
              <a:rPr lang="nb-NO" sz="2000" b="1" dirty="0">
                <a:solidFill>
                  <a:srgbClr val="156082"/>
                </a:solidFill>
                <a:latin typeface="+mj-lt"/>
              </a:rPr>
              <a:t>Grunnleggende </a:t>
            </a:r>
            <a:r>
              <a:rPr lang="nb-NO" sz="2000" b="1" dirty="0">
                <a:solidFill>
                  <a:srgbClr val="E97132"/>
                </a:solidFill>
                <a:latin typeface="+mj-lt"/>
              </a:rPr>
              <a:t>prinsipper</a:t>
            </a:r>
            <a:r>
              <a:rPr lang="nb-NO" sz="2000" dirty="0">
                <a:solidFill>
                  <a:srgbClr val="156082"/>
                </a:solidFill>
                <a:latin typeface="+mj-lt"/>
              </a:rPr>
              <a:t> i Kardes e-læringsressurser </a:t>
            </a:r>
          </a:p>
          <a:p>
            <a:pPr marL="180975"/>
            <a:r>
              <a:rPr lang="nb-NO" sz="2000" dirty="0">
                <a:solidFill>
                  <a:srgbClr val="156082"/>
                </a:solidFill>
                <a:latin typeface="+mj-lt"/>
              </a:rPr>
              <a:t>på </a:t>
            </a:r>
            <a:r>
              <a:rPr lang="nb-NO" sz="2000" dirty="0">
                <a:solidFill>
                  <a:srgbClr val="156082"/>
                </a:solidFill>
                <a:latin typeface="+mj-lt"/>
                <a:hlinkClick r:id="rId2">
                  <a:extLst>
                    <a:ext uri="{A12FA001-AC4F-418D-AE19-62706E023703}">
                      <ahyp:hlinkClr xmlns:ahyp="http://schemas.microsoft.com/office/drawing/2018/hyperlinkcolor" val="tx"/>
                    </a:ext>
                  </a:extLst>
                </a:hlinkClick>
              </a:rPr>
              <a:t>www.karde.no/produkter/e-laering</a:t>
            </a:r>
            <a:r>
              <a:rPr lang="nb-NO" sz="2000" dirty="0">
                <a:solidFill>
                  <a:srgbClr val="156082"/>
                </a:solidFill>
                <a:latin typeface="+mj-lt"/>
              </a:rPr>
              <a:t> </a:t>
            </a:r>
          </a:p>
        </p:txBody>
      </p:sp>
      <p:grpSp>
        <p:nvGrpSpPr>
          <p:cNvPr id="5" name="Gruppe 4">
            <a:extLst>
              <a:ext uri="{FF2B5EF4-FFF2-40B4-BE49-F238E27FC236}">
                <a16:creationId xmlns:a16="http://schemas.microsoft.com/office/drawing/2014/main" id="{7D5EF68B-C859-FC6C-4193-EBE1938ECD42}"/>
              </a:ext>
            </a:extLst>
          </p:cNvPr>
          <p:cNvGrpSpPr/>
          <p:nvPr/>
        </p:nvGrpSpPr>
        <p:grpSpPr>
          <a:xfrm>
            <a:off x="165363" y="1280446"/>
            <a:ext cx="11800280" cy="5324535"/>
            <a:chOff x="165363" y="1280446"/>
            <a:chExt cx="11800280" cy="5324535"/>
          </a:xfrm>
        </p:grpSpPr>
        <p:sp>
          <p:nvSpPr>
            <p:cNvPr id="3" name="TekstSylinder 2">
              <a:extLst>
                <a:ext uri="{FF2B5EF4-FFF2-40B4-BE49-F238E27FC236}">
                  <a16:creationId xmlns:a16="http://schemas.microsoft.com/office/drawing/2014/main" id="{8FBC6A0E-DF8D-19A1-2752-E3AD15A9D47C}"/>
                </a:ext>
              </a:extLst>
            </p:cNvPr>
            <p:cNvSpPr txBox="1"/>
            <p:nvPr/>
          </p:nvSpPr>
          <p:spPr>
            <a:xfrm>
              <a:off x="165363" y="1280446"/>
              <a:ext cx="9570925" cy="53245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
                  <a:srgbClr val="008080"/>
                </a:buClr>
                <a:buSzTx/>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Alle e-læringsressursene følger en rekke prinsipper som understøtter enkel bruk, forståelig innhold  og en familielikhet mellom ressursene</a:t>
              </a:r>
              <a:r>
                <a:rPr lang="nb-NO" sz="2000" dirty="0">
                  <a:solidFill>
                    <a:prstClr val="black"/>
                  </a:solidFill>
                  <a:cs typeface="Calibri" panose="020F0502020204030204" pitchFamily="34" charset="0"/>
                </a:rPr>
                <a:t>.</a:t>
              </a:r>
            </a:p>
            <a:p>
              <a:pPr marR="0" lvl="0" algn="l" defTabSz="914400" rtl="0" eaLnBrk="1" fontAlgn="auto" latinLnBrk="0" hangingPunct="1">
                <a:lnSpc>
                  <a:spcPct val="100000"/>
                </a:lnSpc>
                <a:spcBef>
                  <a:spcPts val="0"/>
                </a:spcBef>
                <a:spcAft>
                  <a:spcPts val="600"/>
                </a:spcAft>
                <a:buClr>
                  <a:srgbClr val="008080"/>
                </a:buClr>
                <a:buSzTx/>
                <a:tabLst/>
                <a:defRPr/>
              </a:pPr>
              <a:r>
                <a:rPr lang="nb-NO" sz="2000" dirty="0">
                  <a:solidFill>
                    <a:prstClr val="black"/>
                  </a:solidFill>
                  <a:cs typeface="Calibri" panose="020F0502020204030204" pitchFamily="34" charset="0"/>
                </a:rPr>
                <a:t>Prinsippene er:</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oversiktlig og enkelt design uten forstyrrende elementer</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ikke så mye på hver nettside, ikke så mye rulling (</a:t>
              </a:r>
              <a:r>
                <a:rPr kumimoji="0" lang="nb-NO" sz="2000" b="0" i="0" u="none" strike="noStrike" kern="1200" cap="none" spc="0" normalizeH="0" baseline="0" noProof="0" dirty="0" err="1">
                  <a:ln>
                    <a:noFill/>
                  </a:ln>
                  <a:solidFill>
                    <a:prstClr val="black"/>
                  </a:solidFill>
                  <a:effectLst/>
                  <a:uLnTx/>
                  <a:uFillTx/>
                  <a:ea typeface="+mn-ea"/>
                  <a:cs typeface="Calibri" panose="020F0502020204030204" pitchFamily="34" charset="0"/>
                </a:rPr>
                <a:t>skrolling</a:t>
              </a: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enkelt språk (lettlest og lett forståelig informasjon)</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innlest naturlig tale</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illustrerende bilder, tegninger og korte filmer, eventuelt quiz og tegneserier</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enkle menyer og menyvalg</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navigering med enkle knapper </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responsivt (tilpasser seg til utstyret og skjermstørrelsen automatisk)</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lang="nb-NO" sz="2000" dirty="0">
                  <a:solidFill>
                    <a:prstClr val="black"/>
                  </a:solidFill>
                  <a:cs typeface="Calibri" panose="020F0502020204030204" pitchFamily="34" charset="0"/>
                </a:rPr>
                <a:t>ikke-lineært, dvs. at t</a:t>
              </a:r>
              <a:r>
                <a:rPr kumimoji="0" lang="nb-NO" sz="2000" b="0" i="0" u="none" strike="noStrike" kern="1200" cap="none" spc="0" normalizeH="0" baseline="0" noProof="0" dirty="0" err="1">
                  <a:ln>
                    <a:noFill/>
                  </a:ln>
                  <a:solidFill>
                    <a:prstClr val="black"/>
                  </a:solidFill>
                  <a:effectLst/>
                  <a:uLnTx/>
                  <a:uFillTx/>
                  <a:ea typeface="+mn-ea"/>
                  <a:cs typeface="Calibri" panose="020F0502020204030204" pitchFamily="34" charset="0"/>
                </a:rPr>
                <a:t>emaer</a:t>
              </a: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 og emner kan oftest brukes i fri rekkefølge</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gratis å bruke, ingen reklame </a:t>
              </a:r>
            </a:p>
            <a:p>
              <a:pPr marL="342900" marR="0" lvl="0" indent="-342900" algn="l" defTabSz="914400" rtl="0" eaLnBrk="1" fontAlgn="auto" latinLnBrk="0" hangingPunct="1">
                <a:lnSpc>
                  <a:spcPct val="100000"/>
                </a:lnSpc>
                <a:spcBef>
                  <a:spcPts val="0"/>
                </a:spcBef>
                <a:spcAft>
                  <a:spcPts val="60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Calibri" panose="020F0502020204030204" pitchFamily="34" charset="0"/>
                </a:rPr>
                <a:t>ingen brukeridentifisering med brukernavn og passord, ingen informasjonskapsler</a:t>
              </a:r>
            </a:p>
          </p:txBody>
        </p:sp>
        <p:pic>
          <p:nvPicPr>
            <p:cNvPr id="4" name="Grafikk 3">
              <a:extLst>
                <a:ext uri="{FF2B5EF4-FFF2-40B4-BE49-F238E27FC236}">
                  <a16:creationId xmlns:a16="http://schemas.microsoft.com/office/drawing/2014/main" id="{CDE0C574-7D04-E794-BD47-C81C5F66C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7072" y="2199714"/>
              <a:ext cx="2458571" cy="2458571"/>
            </a:xfrm>
            <a:prstGeom prst="rect">
              <a:avLst/>
            </a:prstGeom>
          </p:spPr>
        </p:pic>
      </p:grpSp>
    </p:spTree>
    <p:extLst>
      <p:ext uri="{BB962C8B-B14F-4D97-AF65-F5344CB8AC3E}">
        <p14:creationId xmlns:p14="http://schemas.microsoft.com/office/powerpoint/2010/main" val="16289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6D7BD-3371-9EA3-ED8E-F2F4A8220F90}"/>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97BD00AF-04B6-7F0C-0738-83502D24188F}"/>
              </a:ext>
            </a:extLst>
          </p:cNvPr>
          <p:cNvSpPr txBox="1"/>
          <p:nvPr/>
        </p:nvSpPr>
        <p:spPr>
          <a:xfrm>
            <a:off x="0" y="0"/>
            <a:ext cx="12191999" cy="707886"/>
          </a:xfrm>
          <a:prstGeom prst="rect">
            <a:avLst/>
          </a:prstGeom>
          <a:noFill/>
        </p:spPr>
        <p:txBody>
          <a:bodyPr wrap="square" rtlCol="0">
            <a:spAutoFit/>
          </a:bodyPr>
          <a:lstStyle/>
          <a:p>
            <a:pPr marL="180975"/>
            <a:r>
              <a:rPr lang="nb-NO" sz="2000" b="1" dirty="0">
                <a:solidFill>
                  <a:srgbClr val="156082"/>
                </a:solidFill>
              </a:rPr>
              <a:t>Eksempler på elementer i Kardes e-læringsressurser </a:t>
            </a:r>
            <a:br>
              <a:rPr lang="nb-NO" sz="2000" b="1" dirty="0">
                <a:solidFill>
                  <a:srgbClr val="156082"/>
                </a:solidFill>
              </a:rPr>
            </a:br>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vanlig </a:t>
            </a:r>
            <a:r>
              <a:rPr lang="nb-NO" sz="2000" b="1" dirty="0">
                <a:solidFill>
                  <a:srgbClr val="E97132"/>
                </a:solidFill>
              </a:rPr>
              <a:t>sidestruktur</a:t>
            </a:r>
            <a:r>
              <a:rPr lang="nb-NO" sz="2000" b="1" dirty="0">
                <a:solidFill>
                  <a:srgbClr val="156082"/>
                </a:solidFill>
              </a:rPr>
              <a:t> på PC/Mac</a:t>
            </a:r>
          </a:p>
        </p:txBody>
      </p:sp>
      <p:grpSp>
        <p:nvGrpSpPr>
          <p:cNvPr id="4" name="Gruppe 3">
            <a:extLst>
              <a:ext uri="{FF2B5EF4-FFF2-40B4-BE49-F238E27FC236}">
                <a16:creationId xmlns:a16="http://schemas.microsoft.com/office/drawing/2014/main" id="{B7ABFF10-2C55-DE6C-58CF-EAD6788A2BB2}"/>
              </a:ext>
            </a:extLst>
          </p:cNvPr>
          <p:cNvGrpSpPr/>
          <p:nvPr/>
        </p:nvGrpSpPr>
        <p:grpSpPr>
          <a:xfrm>
            <a:off x="183793" y="922689"/>
            <a:ext cx="11479307" cy="5841182"/>
            <a:chOff x="183793" y="922689"/>
            <a:chExt cx="11479307" cy="5841182"/>
          </a:xfrm>
        </p:grpSpPr>
        <p:pic>
          <p:nvPicPr>
            <p:cNvPr id="6" name="Bilde 5">
              <a:extLst>
                <a:ext uri="{FF2B5EF4-FFF2-40B4-BE49-F238E27FC236}">
                  <a16:creationId xmlns:a16="http://schemas.microsoft.com/office/drawing/2014/main" id="{E7F1C6EB-65D6-4174-97AD-50AB4265BD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1958" y="953153"/>
              <a:ext cx="6304414" cy="5810718"/>
            </a:xfrm>
            <a:prstGeom prst="rect">
              <a:avLst/>
            </a:prstGeom>
            <a:ln>
              <a:solidFill>
                <a:schemeClr val="bg1">
                  <a:lumMod val="75000"/>
                </a:schemeClr>
              </a:solidFill>
            </a:ln>
          </p:spPr>
        </p:pic>
        <p:sp>
          <p:nvSpPr>
            <p:cNvPr id="7" name="TekstSylinder 6">
              <a:extLst>
                <a:ext uri="{FF2B5EF4-FFF2-40B4-BE49-F238E27FC236}">
                  <a16:creationId xmlns:a16="http://schemas.microsoft.com/office/drawing/2014/main" id="{AF657DC8-3A11-4779-C448-B71FDDF423AF}"/>
                </a:ext>
              </a:extLst>
            </p:cNvPr>
            <p:cNvSpPr txBox="1"/>
            <p:nvPr/>
          </p:nvSpPr>
          <p:spPr>
            <a:xfrm>
              <a:off x="183793" y="1660713"/>
              <a:ext cx="1976503" cy="369332"/>
            </a:xfrm>
            <a:prstGeom prst="rect">
              <a:avLst/>
            </a:prstGeom>
            <a:noFill/>
          </p:spPr>
          <p:txBody>
            <a:bodyPr wrap="none" rtlCol="0">
              <a:spAutoFit/>
            </a:bodyPr>
            <a:lstStyle/>
            <a:p>
              <a:r>
                <a:rPr lang="nb-NO" dirty="0"/>
                <a:t>Tale (innlest tekst)</a:t>
              </a:r>
            </a:p>
          </p:txBody>
        </p:sp>
        <p:sp>
          <p:nvSpPr>
            <p:cNvPr id="8" name="TekstSylinder 7">
              <a:extLst>
                <a:ext uri="{FF2B5EF4-FFF2-40B4-BE49-F238E27FC236}">
                  <a16:creationId xmlns:a16="http://schemas.microsoft.com/office/drawing/2014/main" id="{1F92E2A0-CF3E-627D-277F-D0C61C3AB0EB}"/>
                </a:ext>
              </a:extLst>
            </p:cNvPr>
            <p:cNvSpPr txBox="1"/>
            <p:nvPr/>
          </p:nvSpPr>
          <p:spPr>
            <a:xfrm>
              <a:off x="183793" y="2658183"/>
              <a:ext cx="2149114" cy="1477328"/>
            </a:xfrm>
            <a:prstGeom prst="rect">
              <a:avLst/>
            </a:prstGeom>
            <a:noFill/>
          </p:spPr>
          <p:txBody>
            <a:bodyPr wrap="none" rtlCol="0">
              <a:spAutoFit/>
            </a:bodyPr>
            <a:lstStyle/>
            <a:p>
              <a:r>
                <a:rPr lang="nb-NO" dirty="0"/>
                <a:t>Lettleste tekster</a:t>
              </a:r>
            </a:p>
            <a:p>
              <a:endParaRPr lang="nb-NO" dirty="0"/>
            </a:p>
            <a:p>
              <a:r>
                <a:rPr lang="nb-NO" dirty="0"/>
                <a:t>Noen av ressursene</a:t>
              </a:r>
              <a:br>
                <a:rPr lang="nb-NO" dirty="0"/>
              </a:br>
              <a:r>
                <a:rPr lang="nb-NO" dirty="0"/>
                <a:t>har piktogrammer</a:t>
              </a:r>
            </a:p>
            <a:p>
              <a:r>
                <a:rPr lang="nb-NO" dirty="0"/>
                <a:t>for tekstene</a:t>
              </a:r>
            </a:p>
          </p:txBody>
        </p:sp>
        <p:sp>
          <p:nvSpPr>
            <p:cNvPr id="9" name="TekstSylinder 8">
              <a:extLst>
                <a:ext uri="{FF2B5EF4-FFF2-40B4-BE49-F238E27FC236}">
                  <a16:creationId xmlns:a16="http://schemas.microsoft.com/office/drawing/2014/main" id="{D5DD219D-93B0-DF6B-F4D9-F6DD9E97214B}"/>
                </a:ext>
              </a:extLst>
            </p:cNvPr>
            <p:cNvSpPr txBox="1"/>
            <p:nvPr/>
          </p:nvSpPr>
          <p:spPr>
            <a:xfrm>
              <a:off x="9020968" y="922689"/>
              <a:ext cx="2642132" cy="646331"/>
            </a:xfrm>
            <a:prstGeom prst="rect">
              <a:avLst/>
            </a:prstGeom>
            <a:noFill/>
          </p:spPr>
          <p:txBody>
            <a:bodyPr wrap="square" rtlCol="0">
              <a:spAutoFit/>
            </a:bodyPr>
            <a:lstStyle/>
            <a:p>
              <a:r>
                <a:rPr lang="nb-NO" dirty="0"/>
                <a:t>Menypunkt for hjelpere/støttepersoner</a:t>
              </a:r>
            </a:p>
          </p:txBody>
        </p:sp>
        <p:sp>
          <p:nvSpPr>
            <p:cNvPr id="10" name="TekstSylinder 9">
              <a:extLst>
                <a:ext uri="{FF2B5EF4-FFF2-40B4-BE49-F238E27FC236}">
                  <a16:creationId xmlns:a16="http://schemas.microsoft.com/office/drawing/2014/main" id="{00F7C0BA-C8CD-B92F-4398-E39EDE66ADA5}"/>
                </a:ext>
              </a:extLst>
            </p:cNvPr>
            <p:cNvSpPr txBox="1"/>
            <p:nvPr/>
          </p:nvSpPr>
          <p:spPr>
            <a:xfrm>
              <a:off x="8766372" y="5448109"/>
              <a:ext cx="2165657" cy="1200329"/>
            </a:xfrm>
            <a:prstGeom prst="rect">
              <a:avLst/>
            </a:prstGeom>
            <a:noFill/>
          </p:spPr>
          <p:txBody>
            <a:bodyPr wrap="none" rtlCol="0">
              <a:spAutoFit/>
            </a:bodyPr>
            <a:lstStyle/>
            <a:p>
              <a:r>
                <a:rPr lang="nb-NO" dirty="0"/>
                <a:t>Navigeringsknapper</a:t>
              </a:r>
            </a:p>
            <a:p>
              <a:endParaRPr lang="nb-NO" dirty="0"/>
            </a:p>
            <a:p>
              <a:endParaRPr lang="nb-NO" dirty="0"/>
            </a:p>
            <a:p>
              <a:r>
                <a:rPr lang="nb-NO" dirty="0"/>
                <a:t>Adgang til quiz</a:t>
              </a:r>
            </a:p>
          </p:txBody>
        </p:sp>
        <p:sp>
          <p:nvSpPr>
            <p:cNvPr id="2" name="TekstSylinder 1">
              <a:extLst>
                <a:ext uri="{FF2B5EF4-FFF2-40B4-BE49-F238E27FC236}">
                  <a16:creationId xmlns:a16="http://schemas.microsoft.com/office/drawing/2014/main" id="{52C77F84-629C-9343-DDC3-8B4823E642B1}"/>
                </a:ext>
              </a:extLst>
            </p:cNvPr>
            <p:cNvSpPr txBox="1"/>
            <p:nvPr/>
          </p:nvSpPr>
          <p:spPr>
            <a:xfrm>
              <a:off x="9068034" y="2564180"/>
              <a:ext cx="1994777" cy="369332"/>
            </a:xfrm>
            <a:prstGeom prst="rect">
              <a:avLst/>
            </a:prstGeom>
            <a:noFill/>
          </p:spPr>
          <p:txBody>
            <a:bodyPr wrap="none" rtlCol="0">
              <a:spAutoFit/>
            </a:bodyPr>
            <a:lstStyle/>
            <a:p>
              <a:r>
                <a:rPr lang="nb-NO" dirty="0"/>
                <a:t>Forklarende bilder</a:t>
              </a:r>
            </a:p>
          </p:txBody>
        </p:sp>
      </p:grpSp>
    </p:spTree>
    <p:extLst>
      <p:ext uri="{BB962C8B-B14F-4D97-AF65-F5344CB8AC3E}">
        <p14:creationId xmlns:p14="http://schemas.microsoft.com/office/powerpoint/2010/main" val="193047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A507F-49A5-DCD3-4B3B-83DD88CB1DC5}"/>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70E60182-80C5-962D-6D9E-E1CC080EFA21}"/>
              </a:ext>
            </a:extLst>
          </p:cNvPr>
          <p:cNvSpPr txBox="1"/>
          <p:nvPr/>
        </p:nvSpPr>
        <p:spPr>
          <a:xfrm>
            <a:off x="0" y="0"/>
            <a:ext cx="12192001" cy="707886"/>
          </a:xfrm>
          <a:prstGeom prst="rect">
            <a:avLst/>
          </a:prstGeom>
          <a:noFill/>
        </p:spPr>
        <p:txBody>
          <a:bodyPr wrap="square" rtlCol="0">
            <a:spAutoFit/>
          </a:bodyPr>
          <a:lstStyle/>
          <a:p>
            <a:pPr marL="180975"/>
            <a:r>
              <a:rPr lang="nb-NO" sz="2000" b="1" dirty="0">
                <a:solidFill>
                  <a:srgbClr val="E97132"/>
                </a:solidFill>
              </a:rPr>
              <a:t>Responsivitet</a:t>
            </a:r>
            <a:r>
              <a:rPr lang="nb-NO" sz="2000" b="1" dirty="0">
                <a:solidFill>
                  <a:srgbClr val="156082"/>
                </a:solidFill>
              </a:rPr>
              <a:t> i Kardes e-læringsressurser </a:t>
            </a:r>
            <a:br>
              <a:rPr lang="nb-NO" sz="2000" b="1" dirty="0">
                <a:solidFill>
                  <a:srgbClr val="156082"/>
                </a:solidFill>
              </a:rPr>
            </a:br>
            <a:r>
              <a:rPr lang="nb-NO" sz="2000" b="1" dirty="0">
                <a:solidFill>
                  <a:srgbClr val="156082"/>
                </a:solidFill>
              </a:rPr>
              <a:t>på fra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grpSp>
        <p:nvGrpSpPr>
          <p:cNvPr id="6" name="Gruppe 5">
            <a:extLst>
              <a:ext uri="{FF2B5EF4-FFF2-40B4-BE49-F238E27FC236}">
                <a16:creationId xmlns:a16="http://schemas.microsoft.com/office/drawing/2014/main" id="{0E1A8146-0CA6-F0AB-99FB-B2FADFE92727}"/>
              </a:ext>
            </a:extLst>
          </p:cNvPr>
          <p:cNvGrpSpPr/>
          <p:nvPr/>
        </p:nvGrpSpPr>
        <p:grpSpPr>
          <a:xfrm>
            <a:off x="185289" y="1723238"/>
            <a:ext cx="10541116" cy="4367604"/>
            <a:chOff x="1910055" y="1701339"/>
            <a:chExt cx="10541116" cy="4367604"/>
          </a:xfrm>
        </p:grpSpPr>
        <p:pic>
          <p:nvPicPr>
            <p:cNvPr id="3" name="Bilde 2" descr="Et bilde som inneholder tekst, skjermbilde, Font, brev&#10;&#10;Automatisk generert beskrivelse">
              <a:extLst>
                <a:ext uri="{FF2B5EF4-FFF2-40B4-BE49-F238E27FC236}">
                  <a16:creationId xmlns:a16="http://schemas.microsoft.com/office/drawing/2014/main" id="{566853D8-4477-8360-7605-FF13BF500C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6866" y="1701339"/>
              <a:ext cx="2015817" cy="4367604"/>
            </a:xfrm>
            <a:prstGeom prst="rect">
              <a:avLst/>
            </a:prstGeom>
            <a:ln>
              <a:solidFill>
                <a:schemeClr val="bg1">
                  <a:lumMod val="75000"/>
                </a:schemeClr>
              </a:solidFill>
            </a:ln>
          </p:spPr>
        </p:pic>
        <p:sp>
          <p:nvSpPr>
            <p:cNvPr id="4" name="TekstSylinder 3">
              <a:extLst>
                <a:ext uri="{FF2B5EF4-FFF2-40B4-BE49-F238E27FC236}">
                  <a16:creationId xmlns:a16="http://schemas.microsoft.com/office/drawing/2014/main" id="{8DAA2B3A-0F9C-A445-79F1-C66B4CB0162E}"/>
                </a:ext>
              </a:extLst>
            </p:cNvPr>
            <p:cNvSpPr txBox="1"/>
            <p:nvPr/>
          </p:nvSpPr>
          <p:spPr>
            <a:xfrm>
              <a:off x="10092683" y="2828835"/>
              <a:ext cx="2358488" cy="923330"/>
            </a:xfrm>
            <a:prstGeom prst="rect">
              <a:avLst/>
            </a:prstGeom>
            <a:noFill/>
          </p:spPr>
          <p:txBody>
            <a:bodyPr wrap="square" rtlCol="0">
              <a:spAutoFit/>
            </a:bodyPr>
            <a:lstStyle/>
            <a:p>
              <a:r>
                <a:rPr lang="nb-NO" dirty="0"/>
                <a:t>Utsnitt fra temaet ‘Bad og toalett’</a:t>
              </a:r>
            </a:p>
            <a:p>
              <a:r>
                <a:rPr lang="nb-NO" dirty="0"/>
                <a:t>på en smarttelefon</a:t>
              </a:r>
            </a:p>
          </p:txBody>
        </p:sp>
        <p:sp>
          <p:nvSpPr>
            <p:cNvPr id="5" name="TekstSylinder 4">
              <a:extLst>
                <a:ext uri="{FF2B5EF4-FFF2-40B4-BE49-F238E27FC236}">
                  <a16:creationId xmlns:a16="http://schemas.microsoft.com/office/drawing/2014/main" id="{C7B5CFB1-5857-E6D4-C192-AB023452501F}"/>
                </a:ext>
              </a:extLst>
            </p:cNvPr>
            <p:cNvSpPr txBox="1"/>
            <p:nvPr/>
          </p:nvSpPr>
          <p:spPr>
            <a:xfrm>
              <a:off x="1910055" y="5489903"/>
              <a:ext cx="5847725" cy="369332"/>
            </a:xfrm>
            <a:prstGeom prst="rect">
              <a:avLst/>
            </a:prstGeom>
            <a:noFill/>
          </p:spPr>
          <p:txBody>
            <a:bodyPr wrap="square" rtlCol="0">
              <a:spAutoFit/>
            </a:bodyPr>
            <a:lstStyle/>
            <a:p>
              <a:r>
                <a:rPr lang="nb-NO" dirty="0"/>
                <a:t>Utsnitt fra temaet ‘Bad og toalett’ på et nettbrett</a:t>
              </a:r>
            </a:p>
          </p:txBody>
        </p:sp>
        <p:pic>
          <p:nvPicPr>
            <p:cNvPr id="7" name="Bilde 6" descr="Et bilde som inneholder tekst, elektronikk, skjermbilde, Nettsted&#10;&#10;Automatisk generert beskrivelse">
              <a:extLst>
                <a:ext uri="{FF2B5EF4-FFF2-40B4-BE49-F238E27FC236}">
                  <a16:creationId xmlns:a16="http://schemas.microsoft.com/office/drawing/2014/main" id="{1808339F-7A8F-CDAF-F6B3-3DA84878BF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0603" y="1701601"/>
              <a:ext cx="5847726" cy="3654829"/>
            </a:xfrm>
            <a:prstGeom prst="rect">
              <a:avLst/>
            </a:prstGeom>
            <a:ln>
              <a:solidFill>
                <a:schemeClr val="bg1">
                  <a:lumMod val="75000"/>
                </a:schemeClr>
              </a:solidFill>
            </a:ln>
          </p:spPr>
        </p:pic>
      </p:grpSp>
      <p:sp>
        <p:nvSpPr>
          <p:cNvPr id="8" name="TekstSylinder 7">
            <a:extLst>
              <a:ext uri="{FF2B5EF4-FFF2-40B4-BE49-F238E27FC236}">
                <a16:creationId xmlns:a16="http://schemas.microsoft.com/office/drawing/2014/main" id="{8036040C-B6C3-D29A-7564-3551E3F14E8A}"/>
              </a:ext>
            </a:extLst>
          </p:cNvPr>
          <p:cNvSpPr txBox="1"/>
          <p:nvPr/>
        </p:nvSpPr>
        <p:spPr>
          <a:xfrm>
            <a:off x="185290" y="892266"/>
            <a:ext cx="8093589" cy="646331"/>
          </a:xfrm>
          <a:prstGeom prst="rect">
            <a:avLst/>
          </a:prstGeom>
          <a:noFill/>
        </p:spPr>
        <p:txBody>
          <a:bodyPr wrap="square" rtlCol="0">
            <a:spAutoFit/>
          </a:bodyPr>
          <a:lstStyle/>
          <a:p>
            <a:r>
              <a:rPr lang="nb-NO" dirty="0">
                <a:solidFill>
                  <a:srgbClr val="000000"/>
                </a:solidFill>
              </a:rPr>
              <a:t>E-læringsressursene er responsive. </a:t>
            </a:r>
            <a:br>
              <a:rPr lang="nb-NO" dirty="0">
                <a:solidFill>
                  <a:srgbClr val="000000"/>
                </a:solidFill>
              </a:rPr>
            </a:br>
            <a:r>
              <a:rPr lang="nb-NO" dirty="0">
                <a:solidFill>
                  <a:srgbClr val="000000"/>
                </a:solidFill>
              </a:rPr>
              <a:t>Dvs. at de tilpasser seg automatisk til skjermstørrelsen:</a:t>
            </a:r>
            <a:endParaRPr lang="nb-NO" sz="1200" dirty="0">
              <a:solidFill>
                <a:srgbClr val="000000"/>
              </a:solidFill>
            </a:endParaRPr>
          </a:p>
        </p:txBody>
      </p:sp>
    </p:spTree>
    <p:extLst>
      <p:ext uri="{BB962C8B-B14F-4D97-AF65-F5344CB8AC3E}">
        <p14:creationId xmlns:p14="http://schemas.microsoft.com/office/powerpoint/2010/main" val="401253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91149F53-7C04-E649-E705-0F51FD481CD5}"/>
              </a:ext>
            </a:extLst>
          </p:cNvPr>
          <p:cNvSpPr txBox="1"/>
          <p:nvPr/>
        </p:nvSpPr>
        <p:spPr>
          <a:xfrm>
            <a:off x="0" y="7423"/>
            <a:ext cx="12191999" cy="707886"/>
          </a:xfrm>
          <a:prstGeom prst="rect">
            <a:avLst/>
          </a:prstGeom>
          <a:noFill/>
        </p:spPr>
        <p:txBody>
          <a:bodyPr wrap="square" rtlCol="0">
            <a:spAutoFit/>
          </a:bodyPr>
          <a:lstStyle/>
          <a:p>
            <a:pPr marL="180975"/>
            <a:r>
              <a:rPr lang="nb-NO" sz="2000" b="1" dirty="0">
                <a:solidFill>
                  <a:srgbClr val="156082"/>
                </a:solidFill>
              </a:rPr>
              <a:t>Eksempler på elementer i Kardes e-læringsressurser </a:t>
            </a:r>
            <a:br>
              <a:rPr lang="nb-NO" sz="2000" b="1" dirty="0">
                <a:solidFill>
                  <a:srgbClr val="156082"/>
                </a:solidFill>
              </a:rPr>
            </a:br>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r>
              <a:rPr lang="nb-NO" sz="2000" b="1" dirty="0">
                <a:solidFill>
                  <a:srgbClr val="E97132"/>
                </a:solidFill>
              </a:rPr>
              <a:t>motivasjonsblomst (resultateksempler)</a:t>
            </a:r>
          </a:p>
        </p:txBody>
      </p:sp>
      <p:sp>
        <p:nvSpPr>
          <p:cNvPr id="5" name="TekstSylinder 4">
            <a:extLst>
              <a:ext uri="{FF2B5EF4-FFF2-40B4-BE49-F238E27FC236}">
                <a16:creationId xmlns:a16="http://schemas.microsoft.com/office/drawing/2014/main" id="{D6973422-804D-EDFE-A3E7-5E18A7212D6F}"/>
              </a:ext>
            </a:extLst>
          </p:cNvPr>
          <p:cNvSpPr txBox="1"/>
          <p:nvPr/>
        </p:nvSpPr>
        <p:spPr>
          <a:xfrm>
            <a:off x="6558879" y="1184890"/>
            <a:ext cx="5298141" cy="400110"/>
          </a:xfrm>
          <a:prstGeom prst="rect">
            <a:avLst/>
          </a:prstGeom>
          <a:noFill/>
        </p:spPr>
        <p:txBody>
          <a:bodyPr wrap="square" rtlCol="0">
            <a:spAutoFit/>
          </a:bodyPr>
          <a:lstStyle/>
          <a:p>
            <a:r>
              <a:rPr lang="nb-NO" sz="2000" dirty="0">
                <a:solidFill>
                  <a:srgbClr val="000000"/>
                </a:solidFill>
              </a:rPr>
              <a:t>Å ta vare på helsen er viktig for meg fordi:</a:t>
            </a:r>
            <a:endParaRPr lang="nb-NO" sz="1400" dirty="0">
              <a:solidFill>
                <a:srgbClr val="000000"/>
              </a:solidFill>
            </a:endParaRPr>
          </a:p>
        </p:txBody>
      </p:sp>
      <p:grpSp>
        <p:nvGrpSpPr>
          <p:cNvPr id="3" name="Gruppe 2">
            <a:extLst>
              <a:ext uri="{FF2B5EF4-FFF2-40B4-BE49-F238E27FC236}">
                <a16:creationId xmlns:a16="http://schemas.microsoft.com/office/drawing/2014/main" id="{B0A68345-2F37-4D3F-993C-31B2B139C18D}"/>
              </a:ext>
            </a:extLst>
          </p:cNvPr>
          <p:cNvGrpSpPr/>
          <p:nvPr/>
        </p:nvGrpSpPr>
        <p:grpSpPr>
          <a:xfrm>
            <a:off x="288078" y="1945794"/>
            <a:ext cx="4271916" cy="4274841"/>
            <a:chOff x="776469" y="3109061"/>
            <a:chExt cx="7974244" cy="7979702"/>
          </a:xfrm>
        </p:grpSpPr>
        <p:sp>
          <p:nvSpPr>
            <p:cNvPr id="20" name="Tåre 19">
              <a:extLst>
                <a:ext uri="{FF2B5EF4-FFF2-40B4-BE49-F238E27FC236}">
                  <a16:creationId xmlns:a16="http://schemas.microsoft.com/office/drawing/2014/main" id="{9ADD50EB-2EB5-4089-89A0-D03932D02F9A}"/>
                </a:ext>
              </a:extLst>
            </p:cNvPr>
            <p:cNvSpPr/>
            <p:nvPr/>
          </p:nvSpPr>
          <p:spPr>
            <a:xfrm rot="9701274">
              <a:off x="4222125" y="3109061"/>
              <a:ext cx="3006765" cy="2998128"/>
            </a:xfrm>
            <a:prstGeom prst="teardrop">
              <a:avLst>
                <a:gd name="adj" fmla="val 12517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dirty="0"/>
            </a:p>
          </p:txBody>
        </p:sp>
        <p:grpSp>
          <p:nvGrpSpPr>
            <p:cNvPr id="2" name="Gruppe 1">
              <a:extLst>
                <a:ext uri="{FF2B5EF4-FFF2-40B4-BE49-F238E27FC236}">
                  <a16:creationId xmlns:a16="http://schemas.microsoft.com/office/drawing/2014/main" id="{BBEF8770-5DEF-4951-9DE3-D9292DCB8C8B}"/>
                </a:ext>
              </a:extLst>
            </p:cNvPr>
            <p:cNvGrpSpPr/>
            <p:nvPr/>
          </p:nvGrpSpPr>
          <p:grpSpPr>
            <a:xfrm>
              <a:off x="776469" y="3571454"/>
              <a:ext cx="7974244" cy="7517309"/>
              <a:chOff x="776469" y="3571454"/>
              <a:chExt cx="7974244" cy="7517309"/>
            </a:xfrm>
          </p:grpSpPr>
          <p:sp>
            <p:nvSpPr>
              <p:cNvPr id="11" name="TekstSylinder 10">
                <a:extLst>
                  <a:ext uri="{FF2B5EF4-FFF2-40B4-BE49-F238E27FC236}">
                    <a16:creationId xmlns:a16="http://schemas.microsoft.com/office/drawing/2014/main" id="{4BB9A444-49D6-4CF3-B6A8-488E59837722}"/>
                  </a:ext>
                </a:extLst>
              </p:cNvPr>
              <p:cNvSpPr txBox="1"/>
              <p:nvPr/>
            </p:nvSpPr>
            <p:spPr>
              <a:xfrm rot="20033744">
                <a:off x="2811306" y="7456626"/>
                <a:ext cx="3193234" cy="746872"/>
              </a:xfrm>
              <a:prstGeom prst="rect">
                <a:avLst/>
              </a:prstGeom>
              <a:noFill/>
              <a:ln>
                <a:noFill/>
              </a:ln>
            </p:spPr>
            <p:txBody>
              <a:bodyPr wrap="none" rtlCol="0">
                <a:spAutoFit/>
              </a:bodyPr>
              <a:lstStyle/>
              <a:p>
                <a:r>
                  <a:rPr lang="nb-NO" sz="2000" dirty="0">
                    <a:solidFill>
                      <a:schemeClr val="bg1"/>
                    </a:solidFill>
                  </a:rPr>
                  <a:t>Eksempelfoto</a:t>
                </a:r>
              </a:p>
            </p:txBody>
          </p:sp>
          <p:sp>
            <p:nvSpPr>
              <p:cNvPr id="17" name="Tåre 16">
                <a:extLst>
                  <a:ext uri="{FF2B5EF4-FFF2-40B4-BE49-F238E27FC236}">
                    <a16:creationId xmlns:a16="http://schemas.microsoft.com/office/drawing/2014/main" id="{3BEBC55A-82E8-4BAF-ABBC-CB81E80906A4}"/>
                  </a:ext>
                </a:extLst>
              </p:cNvPr>
              <p:cNvSpPr/>
              <p:nvPr/>
            </p:nvSpPr>
            <p:spPr>
              <a:xfrm rot="13989531">
                <a:off x="5748266" y="5862385"/>
                <a:ext cx="3006765" cy="2998128"/>
              </a:xfrm>
              <a:prstGeom prst="teardrop">
                <a:avLst>
                  <a:gd name="adj" fmla="val 12517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18" name="Tåre 17">
                <a:extLst>
                  <a:ext uri="{FF2B5EF4-FFF2-40B4-BE49-F238E27FC236}">
                    <a16:creationId xmlns:a16="http://schemas.microsoft.com/office/drawing/2014/main" id="{E48A026F-34FA-4E8C-9FA7-AE961EEE51DC}"/>
                  </a:ext>
                </a:extLst>
              </p:cNvPr>
              <p:cNvSpPr/>
              <p:nvPr/>
            </p:nvSpPr>
            <p:spPr>
              <a:xfrm rot="960161">
                <a:off x="776469" y="6859993"/>
                <a:ext cx="3006765" cy="2998128"/>
              </a:xfrm>
              <a:prstGeom prst="teardrop">
                <a:avLst>
                  <a:gd name="adj" fmla="val 125177"/>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19" name="Tåre 18">
                <a:extLst>
                  <a:ext uri="{FF2B5EF4-FFF2-40B4-BE49-F238E27FC236}">
                    <a16:creationId xmlns:a16="http://schemas.microsoft.com/office/drawing/2014/main" id="{DFF47667-6F31-43D2-AA3E-C7D7934CC0C8}"/>
                  </a:ext>
                </a:extLst>
              </p:cNvPr>
              <p:cNvSpPr/>
              <p:nvPr/>
            </p:nvSpPr>
            <p:spPr>
              <a:xfrm rot="18264298">
                <a:off x="3630563" y="8086317"/>
                <a:ext cx="3006765" cy="2998128"/>
              </a:xfrm>
              <a:prstGeom prst="teardrop">
                <a:avLst>
                  <a:gd name="adj" fmla="val 125177"/>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21" name="Tåre 20">
                <a:extLst>
                  <a:ext uri="{FF2B5EF4-FFF2-40B4-BE49-F238E27FC236}">
                    <a16:creationId xmlns:a16="http://schemas.microsoft.com/office/drawing/2014/main" id="{ABFA45E3-2CFC-4613-B976-3EA8E873F2E4}"/>
                  </a:ext>
                </a:extLst>
              </p:cNvPr>
              <p:cNvSpPr/>
              <p:nvPr/>
            </p:nvSpPr>
            <p:spPr>
              <a:xfrm rot="5400000">
                <a:off x="1187779" y="3696744"/>
                <a:ext cx="3006765" cy="2998128"/>
              </a:xfrm>
              <a:prstGeom prst="teardrop">
                <a:avLst>
                  <a:gd name="adj" fmla="val 125177"/>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9" name="Ellipse 8">
                <a:extLst>
                  <a:ext uri="{FF2B5EF4-FFF2-40B4-BE49-F238E27FC236}">
                    <a16:creationId xmlns:a16="http://schemas.microsoft.com/office/drawing/2014/main" id="{61D0E906-C25F-42F1-BE6C-D4CED321C7C0}"/>
                  </a:ext>
                </a:extLst>
              </p:cNvPr>
              <p:cNvSpPr/>
              <p:nvPr/>
            </p:nvSpPr>
            <p:spPr>
              <a:xfrm>
                <a:off x="4040948" y="6323571"/>
                <a:ext cx="1132154" cy="116298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24" name="TekstSylinder 23">
                <a:extLst>
                  <a:ext uri="{FF2B5EF4-FFF2-40B4-BE49-F238E27FC236}">
                    <a16:creationId xmlns:a16="http://schemas.microsoft.com/office/drawing/2014/main" id="{B7AB2C08-5069-46B3-9FE8-7F6527218B2E}"/>
                  </a:ext>
                </a:extLst>
              </p:cNvPr>
              <p:cNvSpPr txBox="1"/>
              <p:nvPr/>
            </p:nvSpPr>
            <p:spPr>
              <a:xfrm>
                <a:off x="1500540" y="4235136"/>
                <a:ext cx="2721399" cy="1895904"/>
              </a:xfrm>
              <a:prstGeom prst="rect">
                <a:avLst/>
              </a:prstGeom>
              <a:noFill/>
              <a:ln>
                <a:noFill/>
              </a:ln>
            </p:spPr>
            <p:txBody>
              <a:bodyPr wrap="square" rtlCol="0">
                <a:spAutoFit/>
              </a:bodyPr>
              <a:lstStyle/>
              <a:p>
                <a:r>
                  <a:rPr lang="nb-NO" sz="2000" dirty="0">
                    <a:solidFill>
                      <a:schemeClr val="bg1"/>
                    </a:solidFill>
                  </a:rPr>
                  <a:t>Jeg fikser nye situasjoner</a:t>
                </a:r>
              </a:p>
            </p:txBody>
          </p:sp>
          <p:sp>
            <p:nvSpPr>
              <p:cNvPr id="26" name="TekstSylinder 25">
                <a:extLst>
                  <a:ext uri="{FF2B5EF4-FFF2-40B4-BE49-F238E27FC236}">
                    <a16:creationId xmlns:a16="http://schemas.microsoft.com/office/drawing/2014/main" id="{CC951F9E-A4F6-4A40-AE23-73BAD3582F3F}"/>
                  </a:ext>
                </a:extLst>
              </p:cNvPr>
              <p:cNvSpPr txBox="1"/>
              <p:nvPr/>
            </p:nvSpPr>
            <p:spPr>
              <a:xfrm>
                <a:off x="6171076" y="6323570"/>
                <a:ext cx="2424018" cy="1895904"/>
              </a:xfrm>
              <a:prstGeom prst="rect">
                <a:avLst/>
              </a:prstGeom>
              <a:noFill/>
              <a:ln>
                <a:noFill/>
              </a:ln>
            </p:spPr>
            <p:txBody>
              <a:bodyPr wrap="square" rtlCol="0">
                <a:spAutoFit/>
              </a:bodyPr>
              <a:lstStyle/>
              <a:p>
                <a:r>
                  <a:rPr lang="nb-NO" sz="2000" dirty="0">
                    <a:solidFill>
                      <a:schemeClr val="bg1"/>
                    </a:solidFill>
                  </a:rPr>
                  <a:t>Jeg mestrer skuffelser</a:t>
                </a:r>
              </a:p>
            </p:txBody>
          </p:sp>
          <p:sp>
            <p:nvSpPr>
              <p:cNvPr id="27" name="TekstSylinder 26">
                <a:extLst>
                  <a:ext uri="{FF2B5EF4-FFF2-40B4-BE49-F238E27FC236}">
                    <a16:creationId xmlns:a16="http://schemas.microsoft.com/office/drawing/2014/main" id="{AC933C68-FC85-4E7C-B280-E54A1CD9B190}"/>
                  </a:ext>
                </a:extLst>
              </p:cNvPr>
              <p:cNvSpPr txBox="1"/>
              <p:nvPr/>
            </p:nvSpPr>
            <p:spPr>
              <a:xfrm>
                <a:off x="4615029" y="3571454"/>
                <a:ext cx="2372065" cy="2470419"/>
              </a:xfrm>
              <a:prstGeom prst="rect">
                <a:avLst/>
              </a:prstGeom>
              <a:noFill/>
              <a:ln>
                <a:noFill/>
              </a:ln>
            </p:spPr>
            <p:txBody>
              <a:bodyPr wrap="square" rtlCol="0">
                <a:spAutoFit/>
              </a:bodyPr>
              <a:lstStyle/>
              <a:p>
                <a:r>
                  <a:rPr lang="nb-NO" sz="2000" dirty="0">
                    <a:solidFill>
                      <a:schemeClr val="bg1"/>
                    </a:solidFill>
                  </a:rPr>
                  <a:t>Jeg takler følelsene dine bedre</a:t>
                </a:r>
              </a:p>
            </p:txBody>
          </p:sp>
          <p:sp>
            <p:nvSpPr>
              <p:cNvPr id="28" name="TekstSylinder 27">
                <a:extLst>
                  <a:ext uri="{FF2B5EF4-FFF2-40B4-BE49-F238E27FC236}">
                    <a16:creationId xmlns:a16="http://schemas.microsoft.com/office/drawing/2014/main" id="{5D55A449-464B-4CB1-A477-1D3C926E6169}"/>
                  </a:ext>
                </a:extLst>
              </p:cNvPr>
              <p:cNvSpPr txBox="1"/>
              <p:nvPr/>
            </p:nvSpPr>
            <p:spPr>
              <a:xfrm>
                <a:off x="3915729" y="8947631"/>
                <a:ext cx="2636154" cy="1321387"/>
              </a:xfrm>
              <a:prstGeom prst="rect">
                <a:avLst/>
              </a:prstGeom>
              <a:noFill/>
              <a:ln>
                <a:noFill/>
              </a:ln>
            </p:spPr>
            <p:txBody>
              <a:bodyPr wrap="square" rtlCol="0">
                <a:spAutoFit/>
              </a:bodyPr>
              <a:lstStyle/>
              <a:p>
                <a:r>
                  <a:rPr lang="nb-NO" sz="2000" dirty="0">
                    <a:solidFill>
                      <a:schemeClr val="bg1"/>
                    </a:solidFill>
                  </a:rPr>
                  <a:t>Andre liker meg godt</a:t>
                </a:r>
              </a:p>
            </p:txBody>
          </p:sp>
          <p:sp>
            <p:nvSpPr>
              <p:cNvPr id="29" name="TekstSylinder 28">
                <a:extLst>
                  <a:ext uri="{FF2B5EF4-FFF2-40B4-BE49-F238E27FC236}">
                    <a16:creationId xmlns:a16="http://schemas.microsoft.com/office/drawing/2014/main" id="{CFF35159-6DB1-4E0C-83F6-7F478357F4EF}"/>
                  </a:ext>
                </a:extLst>
              </p:cNvPr>
              <p:cNvSpPr txBox="1"/>
              <p:nvPr/>
            </p:nvSpPr>
            <p:spPr>
              <a:xfrm>
                <a:off x="1373084" y="7440854"/>
                <a:ext cx="2636154" cy="1895904"/>
              </a:xfrm>
              <a:prstGeom prst="rect">
                <a:avLst/>
              </a:prstGeom>
              <a:noFill/>
              <a:ln>
                <a:noFill/>
              </a:ln>
            </p:spPr>
            <p:txBody>
              <a:bodyPr wrap="square" rtlCol="0">
                <a:spAutoFit/>
              </a:bodyPr>
              <a:lstStyle/>
              <a:p>
                <a:r>
                  <a:rPr lang="nb-NO" sz="2000" dirty="0">
                    <a:solidFill>
                      <a:schemeClr val="bg1"/>
                    </a:solidFill>
                  </a:rPr>
                  <a:t>Jeg forstår andre bedre</a:t>
                </a:r>
              </a:p>
            </p:txBody>
          </p:sp>
        </p:grpSp>
      </p:grpSp>
      <p:sp>
        <p:nvSpPr>
          <p:cNvPr id="22" name="TekstSylinder 21">
            <a:extLst>
              <a:ext uri="{FF2B5EF4-FFF2-40B4-BE49-F238E27FC236}">
                <a16:creationId xmlns:a16="http://schemas.microsoft.com/office/drawing/2014/main" id="{B1725D4D-0F51-40BB-994D-87E78A8950B0}"/>
              </a:ext>
            </a:extLst>
          </p:cNvPr>
          <p:cNvSpPr txBox="1"/>
          <p:nvPr/>
        </p:nvSpPr>
        <p:spPr>
          <a:xfrm>
            <a:off x="189527" y="1184890"/>
            <a:ext cx="4830183" cy="400110"/>
          </a:xfrm>
          <a:prstGeom prst="rect">
            <a:avLst/>
          </a:prstGeom>
          <a:noFill/>
        </p:spPr>
        <p:txBody>
          <a:bodyPr wrap="square" rtlCol="0">
            <a:spAutoFit/>
          </a:bodyPr>
          <a:lstStyle/>
          <a:p>
            <a:r>
              <a:rPr lang="nb-NO" sz="2000" dirty="0">
                <a:solidFill>
                  <a:srgbClr val="000000"/>
                </a:solidFill>
              </a:rPr>
              <a:t>Sosial kompetanse er viktig for meg fordi:</a:t>
            </a:r>
            <a:endParaRPr lang="nb-NO" sz="1400" dirty="0">
              <a:solidFill>
                <a:srgbClr val="000000"/>
              </a:solidFill>
            </a:endParaRPr>
          </a:p>
        </p:txBody>
      </p:sp>
      <p:grpSp>
        <p:nvGrpSpPr>
          <p:cNvPr id="6" name="Gruppe 5">
            <a:extLst>
              <a:ext uri="{FF2B5EF4-FFF2-40B4-BE49-F238E27FC236}">
                <a16:creationId xmlns:a16="http://schemas.microsoft.com/office/drawing/2014/main" id="{9C17D75E-0B66-DD24-D004-CF52B9B2DC14}"/>
              </a:ext>
            </a:extLst>
          </p:cNvPr>
          <p:cNvGrpSpPr/>
          <p:nvPr/>
        </p:nvGrpSpPr>
        <p:grpSpPr>
          <a:xfrm>
            <a:off x="6743031" y="1983210"/>
            <a:ext cx="4400181" cy="4274841"/>
            <a:chOff x="776469" y="3109061"/>
            <a:chExt cx="8213671" cy="7979702"/>
          </a:xfrm>
        </p:grpSpPr>
        <p:sp>
          <p:nvSpPr>
            <p:cNvPr id="8" name="Tåre 7">
              <a:extLst>
                <a:ext uri="{FF2B5EF4-FFF2-40B4-BE49-F238E27FC236}">
                  <a16:creationId xmlns:a16="http://schemas.microsoft.com/office/drawing/2014/main" id="{AC2BAE9B-33AB-A5C4-1063-F10CE663FDC3}"/>
                </a:ext>
              </a:extLst>
            </p:cNvPr>
            <p:cNvSpPr/>
            <p:nvPr/>
          </p:nvSpPr>
          <p:spPr>
            <a:xfrm rot="9701274">
              <a:off x="4222125" y="3109061"/>
              <a:ext cx="3006765" cy="2998128"/>
            </a:xfrm>
            <a:prstGeom prst="teardrop">
              <a:avLst>
                <a:gd name="adj" fmla="val 12517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dirty="0"/>
            </a:p>
          </p:txBody>
        </p:sp>
        <p:grpSp>
          <p:nvGrpSpPr>
            <p:cNvPr id="12" name="Gruppe 11">
              <a:extLst>
                <a:ext uri="{FF2B5EF4-FFF2-40B4-BE49-F238E27FC236}">
                  <a16:creationId xmlns:a16="http://schemas.microsoft.com/office/drawing/2014/main" id="{0C61302F-5EAF-5549-BD4C-AA6A2D9B380E}"/>
                </a:ext>
              </a:extLst>
            </p:cNvPr>
            <p:cNvGrpSpPr/>
            <p:nvPr/>
          </p:nvGrpSpPr>
          <p:grpSpPr>
            <a:xfrm>
              <a:off x="776469" y="3692425"/>
              <a:ext cx="8213671" cy="7396338"/>
              <a:chOff x="776469" y="3692425"/>
              <a:chExt cx="8213671" cy="7396338"/>
            </a:xfrm>
          </p:grpSpPr>
          <p:sp>
            <p:nvSpPr>
              <p:cNvPr id="13" name="TekstSylinder 12">
                <a:extLst>
                  <a:ext uri="{FF2B5EF4-FFF2-40B4-BE49-F238E27FC236}">
                    <a16:creationId xmlns:a16="http://schemas.microsoft.com/office/drawing/2014/main" id="{4C9028C1-0C33-1378-1874-5BB8AB1DBD99}"/>
                  </a:ext>
                </a:extLst>
              </p:cNvPr>
              <p:cNvSpPr txBox="1"/>
              <p:nvPr/>
            </p:nvSpPr>
            <p:spPr>
              <a:xfrm rot="20033744">
                <a:off x="2811306" y="7456626"/>
                <a:ext cx="3193234" cy="746872"/>
              </a:xfrm>
              <a:prstGeom prst="rect">
                <a:avLst/>
              </a:prstGeom>
              <a:noFill/>
              <a:ln>
                <a:noFill/>
              </a:ln>
            </p:spPr>
            <p:txBody>
              <a:bodyPr wrap="none" rtlCol="0">
                <a:spAutoFit/>
              </a:bodyPr>
              <a:lstStyle/>
              <a:p>
                <a:r>
                  <a:rPr lang="nb-NO" sz="2000" dirty="0">
                    <a:solidFill>
                      <a:schemeClr val="bg1"/>
                    </a:solidFill>
                  </a:rPr>
                  <a:t>Eksempelfoto</a:t>
                </a:r>
              </a:p>
            </p:txBody>
          </p:sp>
          <p:sp>
            <p:nvSpPr>
              <p:cNvPr id="14" name="Tåre 13">
                <a:extLst>
                  <a:ext uri="{FF2B5EF4-FFF2-40B4-BE49-F238E27FC236}">
                    <a16:creationId xmlns:a16="http://schemas.microsoft.com/office/drawing/2014/main" id="{75636A6E-EB15-DB4A-34D8-EA912FB63EFD}"/>
                  </a:ext>
                </a:extLst>
              </p:cNvPr>
              <p:cNvSpPr/>
              <p:nvPr/>
            </p:nvSpPr>
            <p:spPr>
              <a:xfrm rot="13989531">
                <a:off x="5748266" y="5862385"/>
                <a:ext cx="3006765" cy="2998128"/>
              </a:xfrm>
              <a:prstGeom prst="teardrop">
                <a:avLst>
                  <a:gd name="adj" fmla="val 12517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15" name="Tåre 14">
                <a:extLst>
                  <a:ext uri="{FF2B5EF4-FFF2-40B4-BE49-F238E27FC236}">
                    <a16:creationId xmlns:a16="http://schemas.microsoft.com/office/drawing/2014/main" id="{F985A143-B5D4-9318-6C4B-61ED72F8A558}"/>
                  </a:ext>
                </a:extLst>
              </p:cNvPr>
              <p:cNvSpPr/>
              <p:nvPr/>
            </p:nvSpPr>
            <p:spPr>
              <a:xfrm rot="960161">
                <a:off x="776469" y="6859993"/>
                <a:ext cx="3006765" cy="2998128"/>
              </a:xfrm>
              <a:prstGeom prst="teardrop">
                <a:avLst>
                  <a:gd name="adj" fmla="val 125177"/>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16" name="Tåre 15">
                <a:extLst>
                  <a:ext uri="{FF2B5EF4-FFF2-40B4-BE49-F238E27FC236}">
                    <a16:creationId xmlns:a16="http://schemas.microsoft.com/office/drawing/2014/main" id="{721CE26D-6AE2-C3C2-CFEA-529DFE47EC0C}"/>
                  </a:ext>
                </a:extLst>
              </p:cNvPr>
              <p:cNvSpPr/>
              <p:nvPr/>
            </p:nvSpPr>
            <p:spPr>
              <a:xfrm rot="18264298">
                <a:off x="3630563" y="8086317"/>
                <a:ext cx="3006765" cy="2998128"/>
              </a:xfrm>
              <a:prstGeom prst="teardrop">
                <a:avLst>
                  <a:gd name="adj" fmla="val 125177"/>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23" name="Tåre 22">
                <a:extLst>
                  <a:ext uri="{FF2B5EF4-FFF2-40B4-BE49-F238E27FC236}">
                    <a16:creationId xmlns:a16="http://schemas.microsoft.com/office/drawing/2014/main" id="{DC9C891A-0737-949D-010F-44A872C72716}"/>
                  </a:ext>
                </a:extLst>
              </p:cNvPr>
              <p:cNvSpPr/>
              <p:nvPr/>
            </p:nvSpPr>
            <p:spPr>
              <a:xfrm rot="5400000">
                <a:off x="1187779" y="3696744"/>
                <a:ext cx="3006765" cy="2998128"/>
              </a:xfrm>
              <a:prstGeom prst="teardrop">
                <a:avLst>
                  <a:gd name="adj" fmla="val 125177"/>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25" name="Ellipse 24">
                <a:extLst>
                  <a:ext uri="{FF2B5EF4-FFF2-40B4-BE49-F238E27FC236}">
                    <a16:creationId xmlns:a16="http://schemas.microsoft.com/office/drawing/2014/main" id="{3F745491-32BC-6C9D-98B4-363EB3832F2E}"/>
                  </a:ext>
                </a:extLst>
              </p:cNvPr>
              <p:cNvSpPr/>
              <p:nvPr/>
            </p:nvSpPr>
            <p:spPr>
              <a:xfrm>
                <a:off x="4040948" y="6323571"/>
                <a:ext cx="1132154" cy="116298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a:p>
            </p:txBody>
          </p:sp>
          <p:sp>
            <p:nvSpPr>
              <p:cNvPr id="30" name="TekstSylinder 29">
                <a:extLst>
                  <a:ext uri="{FF2B5EF4-FFF2-40B4-BE49-F238E27FC236}">
                    <a16:creationId xmlns:a16="http://schemas.microsoft.com/office/drawing/2014/main" id="{D33514A6-1DE5-3362-6E3B-7C3750493BF5}"/>
                  </a:ext>
                </a:extLst>
              </p:cNvPr>
              <p:cNvSpPr txBox="1"/>
              <p:nvPr/>
            </p:nvSpPr>
            <p:spPr>
              <a:xfrm>
                <a:off x="1500540" y="4235136"/>
                <a:ext cx="2721398" cy="1895904"/>
              </a:xfrm>
              <a:prstGeom prst="rect">
                <a:avLst/>
              </a:prstGeom>
              <a:noFill/>
              <a:ln>
                <a:noFill/>
              </a:ln>
            </p:spPr>
            <p:txBody>
              <a:bodyPr wrap="square" rtlCol="0">
                <a:spAutoFit/>
              </a:bodyPr>
              <a:lstStyle/>
              <a:p>
                <a:r>
                  <a:rPr lang="nb-NO" sz="2000" dirty="0">
                    <a:solidFill>
                      <a:schemeClr val="bg1"/>
                    </a:solidFill>
                  </a:rPr>
                  <a:t>Jeg trenger mindre helsehjelp</a:t>
                </a:r>
              </a:p>
            </p:txBody>
          </p:sp>
          <p:sp>
            <p:nvSpPr>
              <p:cNvPr id="31" name="TekstSylinder 30">
                <a:extLst>
                  <a:ext uri="{FF2B5EF4-FFF2-40B4-BE49-F238E27FC236}">
                    <a16:creationId xmlns:a16="http://schemas.microsoft.com/office/drawing/2014/main" id="{D2BF0EAA-129C-E57F-60FB-5225DFCCE09A}"/>
                  </a:ext>
                </a:extLst>
              </p:cNvPr>
              <p:cNvSpPr txBox="1"/>
              <p:nvPr/>
            </p:nvSpPr>
            <p:spPr>
              <a:xfrm>
                <a:off x="6368627" y="6291653"/>
                <a:ext cx="2621513" cy="2355516"/>
              </a:xfrm>
              <a:prstGeom prst="rect">
                <a:avLst/>
              </a:prstGeom>
              <a:noFill/>
              <a:ln>
                <a:noFill/>
              </a:ln>
            </p:spPr>
            <p:txBody>
              <a:bodyPr wrap="square" rtlCol="0">
                <a:spAutoFit/>
              </a:bodyPr>
              <a:lstStyle/>
              <a:p>
                <a:r>
                  <a:rPr lang="nb-NO" sz="1900" dirty="0">
                    <a:solidFill>
                      <a:schemeClr val="bg1"/>
                    </a:solidFill>
                  </a:rPr>
                  <a:t>Jeg får færre helse-plager</a:t>
                </a:r>
              </a:p>
            </p:txBody>
          </p:sp>
          <p:sp>
            <p:nvSpPr>
              <p:cNvPr id="32" name="TekstSylinder 31">
                <a:extLst>
                  <a:ext uri="{FF2B5EF4-FFF2-40B4-BE49-F238E27FC236}">
                    <a16:creationId xmlns:a16="http://schemas.microsoft.com/office/drawing/2014/main" id="{A73B1C74-6B65-6E10-1149-CE9C334083E1}"/>
                  </a:ext>
                </a:extLst>
              </p:cNvPr>
              <p:cNvSpPr txBox="1"/>
              <p:nvPr/>
            </p:nvSpPr>
            <p:spPr>
              <a:xfrm>
                <a:off x="4688853" y="3947029"/>
                <a:ext cx="2372065" cy="1321387"/>
              </a:xfrm>
              <a:prstGeom prst="rect">
                <a:avLst/>
              </a:prstGeom>
              <a:noFill/>
              <a:ln>
                <a:noFill/>
              </a:ln>
            </p:spPr>
            <p:txBody>
              <a:bodyPr wrap="square" rtlCol="0">
                <a:spAutoFit/>
              </a:bodyPr>
              <a:lstStyle/>
              <a:p>
                <a:r>
                  <a:rPr lang="nb-NO" sz="2000" dirty="0">
                    <a:solidFill>
                      <a:schemeClr val="bg1"/>
                    </a:solidFill>
                  </a:rPr>
                  <a:t>Jeg lever lenger</a:t>
                </a:r>
              </a:p>
            </p:txBody>
          </p:sp>
          <p:sp>
            <p:nvSpPr>
              <p:cNvPr id="33" name="TekstSylinder 32">
                <a:extLst>
                  <a:ext uri="{FF2B5EF4-FFF2-40B4-BE49-F238E27FC236}">
                    <a16:creationId xmlns:a16="http://schemas.microsoft.com/office/drawing/2014/main" id="{EC9EB099-F5BF-D020-6BC8-2C4FB690A91C}"/>
                  </a:ext>
                </a:extLst>
              </p:cNvPr>
              <p:cNvSpPr txBox="1"/>
              <p:nvPr/>
            </p:nvSpPr>
            <p:spPr>
              <a:xfrm>
                <a:off x="4184420" y="8338484"/>
                <a:ext cx="2636153" cy="2470419"/>
              </a:xfrm>
              <a:prstGeom prst="rect">
                <a:avLst/>
              </a:prstGeom>
              <a:noFill/>
              <a:ln>
                <a:noFill/>
              </a:ln>
            </p:spPr>
            <p:txBody>
              <a:bodyPr wrap="square" rtlCol="0">
                <a:spAutoFit/>
              </a:bodyPr>
              <a:lstStyle/>
              <a:p>
                <a:r>
                  <a:rPr lang="nb-NO" sz="2000" dirty="0">
                    <a:solidFill>
                      <a:schemeClr val="bg1"/>
                    </a:solidFill>
                  </a:rPr>
                  <a:t>Jeg kan unngå alvorlig sykdom</a:t>
                </a:r>
              </a:p>
            </p:txBody>
          </p:sp>
          <p:sp>
            <p:nvSpPr>
              <p:cNvPr id="34" name="TekstSylinder 33">
                <a:extLst>
                  <a:ext uri="{FF2B5EF4-FFF2-40B4-BE49-F238E27FC236}">
                    <a16:creationId xmlns:a16="http://schemas.microsoft.com/office/drawing/2014/main" id="{1C4FD158-AAFC-677D-DA8D-1A6B9ABBFFE3}"/>
                  </a:ext>
                </a:extLst>
              </p:cNvPr>
              <p:cNvSpPr txBox="1"/>
              <p:nvPr/>
            </p:nvSpPr>
            <p:spPr>
              <a:xfrm>
                <a:off x="1320171" y="7586393"/>
                <a:ext cx="2636153" cy="1321387"/>
              </a:xfrm>
              <a:prstGeom prst="rect">
                <a:avLst/>
              </a:prstGeom>
              <a:noFill/>
              <a:ln>
                <a:noFill/>
              </a:ln>
            </p:spPr>
            <p:txBody>
              <a:bodyPr wrap="square" rtlCol="0">
                <a:spAutoFit/>
              </a:bodyPr>
              <a:lstStyle/>
              <a:p>
                <a:r>
                  <a:rPr lang="nb-NO" sz="2000" dirty="0">
                    <a:solidFill>
                      <a:schemeClr val="bg1"/>
                    </a:solidFill>
                  </a:rPr>
                  <a:t>Jeg orker mer</a:t>
                </a:r>
              </a:p>
            </p:txBody>
          </p:sp>
        </p:grpSp>
      </p:grpSp>
    </p:spTree>
    <p:extLst>
      <p:ext uri="{BB962C8B-B14F-4D97-AF65-F5344CB8AC3E}">
        <p14:creationId xmlns:p14="http://schemas.microsoft.com/office/powerpoint/2010/main" val="205777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87446-9D04-15CD-A6DC-C692B1AE33B1}"/>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4A56AC6D-7289-BC8D-35D2-904DC7B7127D}"/>
              </a:ext>
            </a:extLst>
          </p:cNvPr>
          <p:cNvSpPr txBox="1"/>
          <p:nvPr/>
        </p:nvSpPr>
        <p:spPr>
          <a:xfrm>
            <a:off x="0" y="0"/>
            <a:ext cx="12192000" cy="707886"/>
          </a:xfrm>
          <a:prstGeom prst="rect">
            <a:avLst/>
          </a:prstGeom>
          <a:noFill/>
        </p:spPr>
        <p:txBody>
          <a:bodyPr wrap="square" rtlCol="0">
            <a:spAutoFit/>
          </a:bodyPr>
          <a:lstStyle/>
          <a:p>
            <a:pPr marL="180975"/>
            <a:r>
              <a:rPr lang="nb-NO" sz="2000" b="1" dirty="0">
                <a:solidFill>
                  <a:srgbClr val="156082"/>
                </a:solidFill>
              </a:rPr>
              <a:t>Eksempler på elementer i Kardes e-læringsressurser </a:t>
            </a:r>
            <a:br>
              <a:rPr lang="nb-NO" sz="2000" b="1" dirty="0">
                <a:solidFill>
                  <a:srgbClr val="156082"/>
                </a:solidFill>
              </a:rPr>
            </a:br>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r>
              <a:rPr lang="nb-NO" sz="2000" b="1" dirty="0">
                <a:solidFill>
                  <a:srgbClr val="E97132"/>
                </a:solidFill>
              </a:rPr>
              <a:t>Plakater til samtaler og gruppearbeid</a:t>
            </a:r>
          </a:p>
        </p:txBody>
      </p:sp>
      <p:grpSp>
        <p:nvGrpSpPr>
          <p:cNvPr id="9" name="Gruppe 8">
            <a:extLst>
              <a:ext uri="{FF2B5EF4-FFF2-40B4-BE49-F238E27FC236}">
                <a16:creationId xmlns:a16="http://schemas.microsoft.com/office/drawing/2014/main" id="{9E425ACA-869D-BB8D-6868-6791D28BB311}"/>
              </a:ext>
            </a:extLst>
          </p:cNvPr>
          <p:cNvGrpSpPr/>
          <p:nvPr/>
        </p:nvGrpSpPr>
        <p:grpSpPr>
          <a:xfrm>
            <a:off x="189771" y="1004098"/>
            <a:ext cx="11433471" cy="5438124"/>
            <a:chOff x="321171" y="1004098"/>
            <a:chExt cx="11433471" cy="5438124"/>
          </a:xfrm>
        </p:grpSpPr>
        <p:pic>
          <p:nvPicPr>
            <p:cNvPr id="4" name="Bilde 3" descr="Et bilde som inneholder tekst, klær, skjermbilde, sko&#10;&#10;Automatisk generert beskrivelse">
              <a:extLst>
                <a:ext uri="{FF2B5EF4-FFF2-40B4-BE49-F238E27FC236}">
                  <a16:creationId xmlns:a16="http://schemas.microsoft.com/office/drawing/2014/main" id="{FD23F7DC-7667-9043-55A6-88F2ABFAD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3130" y="1601280"/>
              <a:ext cx="3630706" cy="4840941"/>
            </a:xfrm>
            <a:prstGeom prst="rect">
              <a:avLst/>
            </a:prstGeom>
            <a:ln>
              <a:solidFill>
                <a:schemeClr val="bg1">
                  <a:lumMod val="65000"/>
                </a:schemeClr>
              </a:solidFill>
            </a:ln>
          </p:spPr>
        </p:pic>
        <p:pic>
          <p:nvPicPr>
            <p:cNvPr id="6" name="Bilde 5" descr="Et bilde som inneholder tekst, klær, person, kvinne&#10;&#10;Automatisk generert beskrivelse">
              <a:extLst>
                <a:ext uri="{FF2B5EF4-FFF2-40B4-BE49-F238E27FC236}">
                  <a16:creationId xmlns:a16="http://schemas.microsoft.com/office/drawing/2014/main" id="{7F5D2D26-D0FA-8303-FD8E-1118A01326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786" y="1601281"/>
              <a:ext cx="3630706" cy="4840941"/>
            </a:xfrm>
            <a:prstGeom prst="rect">
              <a:avLst/>
            </a:prstGeom>
            <a:ln>
              <a:solidFill>
                <a:schemeClr val="bg1">
                  <a:lumMod val="65000"/>
                </a:schemeClr>
              </a:solidFill>
            </a:ln>
          </p:spPr>
        </p:pic>
        <p:pic>
          <p:nvPicPr>
            <p:cNvPr id="8" name="Bilde 7" descr="Et bilde som inneholder tekst, skjermbilde, person, hånd&#10;&#10;Automatisk generert beskrivelse">
              <a:extLst>
                <a:ext uri="{FF2B5EF4-FFF2-40B4-BE49-F238E27FC236}">
                  <a16:creationId xmlns:a16="http://schemas.microsoft.com/office/drawing/2014/main" id="{1BBD0409-CFCA-0A0D-DA95-40ACBA9E0D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3936" y="1601281"/>
              <a:ext cx="3630706" cy="4840941"/>
            </a:xfrm>
            <a:prstGeom prst="rect">
              <a:avLst/>
            </a:prstGeom>
            <a:ln>
              <a:solidFill>
                <a:schemeClr val="bg1">
                  <a:lumMod val="65000"/>
                </a:schemeClr>
              </a:solidFill>
            </a:ln>
          </p:spPr>
        </p:pic>
        <p:sp>
          <p:nvSpPr>
            <p:cNvPr id="2" name="TekstSylinder 1">
              <a:extLst>
                <a:ext uri="{FF2B5EF4-FFF2-40B4-BE49-F238E27FC236}">
                  <a16:creationId xmlns:a16="http://schemas.microsoft.com/office/drawing/2014/main" id="{243FAB06-8369-DB94-C0FB-F5FD0DF901C9}"/>
                </a:ext>
              </a:extLst>
            </p:cNvPr>
            <p:cNvSpPr txBox="1"/>
            <p:nvPr/>
          </p:nvSpPr>
          <p:spPr>
            <a:xfrm>
              <a:off x="4191874" y="1004098"/>
              <a:ext cx="1190326" cy="369332"/>
            </a:xfrm>
            <a:prstGeom prst="rect">
              <a:avLst/>
            </a:prstGeom>
            <a:noFill/>
          </p:spPr>
          <p:txBody>
            <a:bodyPr wrap="none" rtlCol="0">
              <a:spAutoFit/>
            </a:bodyPr>
            <a:lstStyle/>
            <a:p>
              <a:r>
                <a:rPr lang="nb-NO" b="1" dirty="0">
                  <a:solidFill>
                    <a:srgbClr val="008080"/>
                  </a:solidFill>
                </a:rPr>
                <a:t>Oppgaver</a:t>
              </a:r>
            </a:p>
          </p:txBody>
        </p:sp>
        <p:sp>
          <p:nvSpPr>
            <p:cNvPr id="3" name="TekstSylinder 2">
              <a:extLst>
                <a:ext uri="{FF2B5EF4-FFF2-40B4-BE49-F238E27FC236}">
                  <a16:creationId xmlns:a16="http://schemas.microsoft.com/office/drawing/2014/main" id="{0503E342-7AF3-5DD7-8180-112CD52D675D}"/>
                </a:ext>
              </a:extLst>
            </p:cNvPr>
            <p:cNvSpPr txBox="1"/>
            <p:nvPr/>
          </p:nvSpPr>
          <p:spPr>
            <a:xfrm>
              <a:off x="321171" y="1004098"/>
              <a:ext cx="2546531" cy="369332"/>
            </a:xfrm>
            <a:prstGeom prst="rect">
              <a:avLst/>
            </a:prstGeom>
            <a:noFill/>
          </p:spPr>
          <p:txBody>
            <a:bodyPr wrap="none" rtlCol="0">
              <a:spAutoFit/>
            </a:bodyPr>
            <a:lstStyle/>
            <a:p>
              <a:r>
                <a:rPr lang="nb-NO" b="1" dirty="0">
                  <a:solidFill>
                    <a:srgbClr val="008080"/>
                  </a:solidFill>
                </a:rPr>
                <a:t>Rollespill og diskusjon</a:t>
              </a:r>
            </a:p>
          </p:txBody>
        </p:sp>
        <p:sp>
          <p:nvSpPr>
            <p:cNvPr id="5" name="TekstSylinder 4">
              <a:extLst>
                <a:ext uri="{FF2B5EF4-FFF2-40B4-BE49-F238E27FC236}">
                  <a16:creationId xmlns:a16="http://schemas.microsoft.com/office/drawing/2014/main" id="{059DC1BA-D664-F79C-A16E-E6FF29A4413E}"/>
                </a:ext>
              </a:extLst>
            </p:cNvPr>
            <p:cNvSpPr txBox="1"/>
            <p:nvPr/>
          </p:nvSpPr>
          <p:spPr>
            <a:xfrm>
              <a:off x="8056628" y="1004098"/>
              <a:ext cx="2377895" cy="369332"/>
            </a:xfrm>
            <a:prstGeom prst="rect">
              <a:avLst/>
            </a:prstGeom>
            <a:noFill/>
          </p:spPr>
          <p:txBody>
            <a:bodyPr wrap="none" rtlCol="0">
              <a:spAutoFit/>
            </a:bodyPr>
            <a:lstStyle/>
            <a:p>
              <a:r>
                <a:rPr lang="nb-NO" b="1" dirty="0">
                  <a:solidFill>
                    <a:srgbClr val="008080"/>
                  </a:solidFill>
                </a:rPr>
                <a:t>Analyse og diskusjon</a:t>
              </a:r>
            </a:p>
          </p:txBody>
        </p:sp>
      </p:grpSp>
    </p:spTree>
    <p:extLst>
      <p:ext uri="{BB962C8B-B14F-4D97-AF65-F5344CB8AC3E}">
        <p14:creationId xmlns:p14="http://schemas.microsoft.com/office/powerpoint/2010/main" val="49875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7B58022-AFED-9914-8F79-9024BA03850D}"/>
              </a:ext>
            </a:extLst>
          </p:cNvPr>
          <p:cNvSpPr txBox="1"/>
          <p:nvPr/>
        </p:nvSpPr>
        <p:spPr>
          <a:xfrm>
            <a:off x="0" y="0"/>
            <a:ext cx="12191999" cy="707886"/>
          </a:xfrm>
          <a:prstGeom prst="rect">
            <a:avLst/>
          </a:prstGeom>
          <a:noFill/>
        </p:spPr>
        <p:txBody>
          <a:bodyPr wrap="square" rtlCol="0">
            <a:spAutoFit/>
          </a:bodyPr>
          <a:lstStyle/>
          <a:p>
            <a:pPr marL="180975"/>
            <a:r>
              <a:rPr lang="nb-NO" sz="2000" b="1" dirty="0">
                <a:solidFill>
                  <a:srgbClr val="156082"/>
                </a:solidFill>
              </a:rPr>
              <a:t>Eksempler på elementer i Kardes e-læringsressurser </a:t>
            </a:r>
            <a:br>
              <a:rPr lang="nb-NO" sz="2000" b="1" dirty="0">
                <a:solidFill>
                  <a:srgbClr val="156082"/>
                </a:solidFill>
              </a:rPr>
            </a:br>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r>
              <a:rPr lang="nb-NO" sz="2000" b="1" dirty="0">
                <a:solidFill>
                  <a:srgbClr val="E97132"/>
                </a:solidFill>
              </a:rPr>
              <a:t>quizer for repetisjon og egentesting</a:t>
            </a:r>
          </a:p>
        </p:txBody>
      </p:sp>
      <p:pic>
        <p:nvPicPr>
          <p:cNvPr id="10" name="Bilde 9">
            <a:extLst>
              <a:ext uri="{FF2B5EF4-FFF2-40B4-BE49-F238E27FC236}">
                <a16:creationId xmlns:a16="http://schemas.microsoft.com/office/drawing/2014/main" id="{D0749585-C19D-D976-C85F-F9BBA36636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892" y="1786796"/>
            <a:ext cx="3479499" cy="3975270"/>
          </a:xfrm>
          <a:prstGeom prst="rect">
            <a:avLst/>
          </a:prstGeom>
        </p:spPr>
      </p:pic>
      <p:pic>
        <p:nvPicPr>
          <p:cNvPr id="12" name="Bilde 11">
            <a:extLst>
              <a:ext uri="{FF2B5EF4-FFF2-40B4-BE49-F238E27FC236}">
                <a16:creationId xmlns:a16="http://schemas.microsoft.com/office/drawing/2014/main" id="{964B0499-C498-ECEB-D711-E1A06EC8E7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3948" y="4131401"/>
            <a:ext cx="3745005" cy="2528709"/>
          </a:xfrm>
          <a:prstGeom prst="rect">
            <a:avLst/>
          </a:prstGeom>
        </p:spPr>
      </p:pic>
      <p:pic>
        <p:nvPicPr>
          <p:cNvPr id="16" name="Bilde 15">
            <a:extLst>
              <a:ext uri="{FF2B5EF4-FFF2-40B4-BE49-F238E27FC236}">
                <a16:creationId xmlns:a16="http://schemas.microsoft.com/office/drawing/2014/main" id="{D1F63715-8B8D-2216-4927-911B59343A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5959" y="1150447"/>
            <a:ext cx="5487494" cy="2768384"/>
          </a:xfrm>
          <a:prstGeom prst="rect">
            <a:avLst/>
          </a:prstGeom>
        </p:spPr>
      </p:pic>
    </p:spTree>
    <p:extLst>
      <p:ext uri="{BB962C8B-B14F-4D97-AF65-F5344CB8AC3E}">
        <p14:creationId xmlns:p14="http://schemas.microsoft.com/office/powerpoint/2010/main" val="133683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FF9A7C63-0D9A-173E-D624-41823519AF9F}"/>
              </a:ext>
            </a:extLst>
          </p:cNvPr>
          <p:cNvSpPr txBox="1"/>
          <p:nvPr/>
        </p:nvSpPr>
        <p:spPr>
          <a:xfrm>
            <a:off x="0" y="0"/>
            <a:ext cx="12192000" cy="707886"/>
          </a:xfrm>
          <a:prstGeom prst="rect">
            <a:avLst/>
          </a:prstGeom>
          <a:noFill/>
        </p:spPr>
        <p:txBody>
          <a:bodyPr wrap="square" rtlCol="0">
            <a:spAutoFit/>
          </a:bodyPr>
          <a:lstStyle/>
          <a:p>
            <a:pPr marL="180975"/>
            <a:r>
              <a:rPr lang="nb-NO" sz="2000" b="1" dirty="0">
                <a:solidFill>
                  <a:srgbClr val="156082"/>
                </a:solidFill>
              </a:rPr>
              <a:t>Eksempler på planer og skjemaer i Kardes e-læringsressurser </a:t>
            </a:r>
            <a:br>
              <a:rPr lang="nb-NO" sz="2000" b="1" dirty="0">
                <a:solidFill>
                  <a:srgbClr val="156082"/>
                </a:solidFill>
              </a:rPr>
            </a:br>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r>
              <a:rPr lang="nb-NO" sz="2000" b="1" dirty="0">
                <a:solidFill>
                  <a:srgbClr val="E97132"/>
                </a:solidFill>
              </a:rPr>
              <a:t>Ukeplan</a:t>
            </a:r>
          </a:p>
        </p:txBody>
      </p:sp>
      <p:pic>
        <p:nvPicPr>
          <p:cNvPr id="4" name="Bilde 3">
            <a:extLst>
              <a:ext uri="{FF2B5EF4-FFF2-40B4-BE49-F238E27FC236}">
                <a16:creationId xmlns:a16="http://schemas.microsoft.com/office/drawing/2014/main" id="{5CBC42A8-7B73-8501-DE3E-5BBFC805E1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446" y="915956"/>
            <a:ext cx="11535227" cy="4942019"/>
          </a:xfrm>
          <a:prstGeom prst="rect">
            <a:avLst/>
          </a:prstGeom>
        </p:spPr>
      </p:pic>
      <p:sp>
        <p:nvSpPr>
          <p:cNvPr id="5" name="TekstSylinder 4">
            <a:extLst>
              <a:ext uri="{FF2B5EF4-FFF2-40B4-BE49-F238E27FC236}">
                <a16:creationId xmlns:a16="http://schemas.microsoft.com/office/drawing/2014/main" id="{3BF627A6-9767-6226-FEAF-DD04879FB6F1}"/>
              </a:ext>
            </a:extLst>
          </p:cNvPr>
          <p:cNvSpPr txBox="1"/>
          <p:nvPr/>
        </p:nvSpPr>
        <p:spPr>
          <a:xfrm>
            <a:off x="140696" y="6066045"/>
            <a:ext cx="5808963" cy="369332"/>
          </a:xfrm>
          <a:prstGeom prst="rect">
            <a:avLst/>
          </a:prstGeom>
          <a:noFill/>
        </p:spPr>
        <p:txBody>
          <a:bodyPr wrap="none" rtlCol="0">
            <a:spAutoFit/>
          </a:bodyPr>
          <a:lstStyle/>
          <a:p>
            <a:r>
              <a:rPr lang="nb-NO" dirty="0"/>
              <a:t>En </a:t>
            </a:r>
            <a:r>
              <a:rPr lang="nb-NO" dirty="0">
                <a:solidFill>
                  <a:srgbClr val="E97132"/>
                </a:solidFill>
              </a:rPr>
              <a:t>redigerbar</a:t>
            </a:r>
            <a:r>
              <a:rPr lang="nb-NO" dirty="0"/>
              <a:t> av denne planen i Word kan </a:t>
            </a:r>
            <a:r>
              <a:rPr lang="nb-NO" dirty="0">
                <a:hlinkClick r:id="rId4"/>
              </a:rPr>
              <a:t>lastes ned her</a:t>
            </a:r>
            <a:r>
              <a:rPr lang="nb-NO" dirty="0"/>
              <a:t>. </a:t>
            </a:r>
          </a:p>
        </p:txBody>
      </p:sp>
    </p:spTree>
    <p:extLst>
      <p:ext uri="{BB962C8B-B14F-4D97-AF65-F5344CB8AC3E}">
        <p14:creationId xmlns:p14="http://schemas.microsoft.com/office/powerpoint/2010/main" val="206736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FF9A7C63-0D9A-173E-D624-41823519AF9F}"/>
              </a:ext>
            </a:extLst>
          </p:cNvPr>
          <p:cNvSpPr txBox="1"/>
          <p:nvPr/>
        </p:nvSpPr>
        <p:spPr>
          <a:xfrm>
            <a:off x="0" y="0"/>
            <a:ext cx="12192000" cy="707886"/>
          </a:xfrm>
          <a:prstGeom prst="rect">
            <a:avLst/>
          </a:prstGeom>
          <a:noFill/>
        </p:spPr>
        <p:txBody>
          <a:bodyPr wrap="square" rtlCol="0">
            <a:spAutoFit/>
          </a:bodyPr>
          <a:lstStyle/>
          <a:p>
            <a:pPr marL="180975"/>
            <a:r>
              <a:rPr lang="nb-NO" sz="2000" b="1" dirty="0">
                <a:solidFill>
                  <a:srgbClr val="156082"/>
                </a:solidFill>
              </a:rPr>
              <a:t>Eksempler på planer og skjemaer i Kardes e-læringsressurser </a:t>
            </a:r>
            <a:br>
              <a:rPr lang="nb-NO" sz="2000" b="1" dirty="0">
                <a:solidFill>
                  <a:srgbClr val="156082"/>
                </a:solidFill>
              </a:rPr>
            </a:br>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r>
              <a:rPr lang="nb-NO" sz="2000" b="1" dirty="0">
                <a:solidFill>
                  <a:srgbClr val="E97132"/>
                </a:solidFill>
              </a:rPr>
              <a:t>Rengjøringsliste</a:t>
            </a:r>
          </a:p>
        </p:txBody>
      </p:sp>
      <p:grpSp>
        <p:nvGrpSpPr>
          <p:cNvPr id="5" name="Gruppe 4">
            <a:extLst>
              <a:ext uri="{FF2B5EF4-FFF2-40B4-BE49-F238E27FC236}">
                <a16:creationId xmlns:a16="http://schemas.microsoft.com/office/drawing/2014/main" id="{A081946C-2FC9-5120-AB7E-704D30A4445A}"/>
              </a:ext>
            </a:extLst>
          </p:cNvPr>
          <p:cNvGrpSpPr/>
          <p:nvPr/>
        </p:nvGrpSpPr>
        <p:grpSpPr>
          <a:xfrm>
            <a:off x="282393" y="898254"/>
            <a:ext cx="10755124" cy="5904330"/>
            <a:chOff x="282393" y="898254"/>
            <a:chExt cx="10755124" cy="5904330"/>
          </a:xfrm>
        </p:grpSpPr>
        <p:pic>
          <p:nvPicPr>
            <p:cNvPr id="3" name="Bilde 2">
              <a:extLst>
                <a:ext uri="{FF2B5EF4-FFF2-40B4-BE49-F238E27FC236}">
                  <a16:creationId xmlns:a16="http://schemas.microsoft.com/office/drawing/2014/main" id="{FBEB89F1-C967-2070-5F86-DC4CD6F492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393" y="898254"/>
              <a:ext cx="8973130" cy="5904330"/>
            </a:xfrm>
            <a:prstGeom prst="rect">
              <a:avLst/>
            </a:prstGeom>
            <a:ln>
              <a:solidFill>
                <a:schemeClr val="bg1">
                  <a:lumMod val="65000"/>
                </a:schemeClr>
              </a:solidFill>
            </a:ln>
          </p:spPr>
        </p:pic>
        <p:sp>
          <p:nvSpPr>
            <p:cNvPr id="2" name="TekstSylinder 1">
              <a:extLst>
                <a:ext uri="{FF2B5EF4-FFF2-40B4-BE49-F238E27FC236}">
                  <a16:creationId xmlns:a16="http://schemas.microsoft.com/office/drawing/2014/main" id="{6AC20524-169D-7622-D069-CD80F1DA86CD}"/>
                </a:ext>
              </a:extLst>
            </p:cNvPr>
            <p:cNvSpPr txBox="1"/>
            <p:nvPr/>
          </p:nvSpPr>
          <p:spPr>
            <a:xfrm>
              <a:off x="5386598" y="4482418"/>
              <a:ext cx="5650919" cy="1477328"/>
            </a:xfrm>
            <a:prstGeom prst="rect">
              <a:avLst/>
            </a:prstGeom>
            <a:solidFill>
              <a:schemeClr val="bg1"/>
            </a:solidFill>
          </p:spPr>
          <p:txBody>
            <a:bodyPr wrap="square" rtlCol="0">
              <a:spAutoFit/>
            </a:bodyPr>
            <a:lstStyle/>
            <a:p>
              <a:r>
                <a:rPr lang="nb-NO" dirty="0">
                  <a:solidFill>
                    <a:srgbClr val="E97132"/>
                  </a:solidFill>
                </a:rPr>
                <a:t>Redigerbare</a:t>
              </a:r>
              <a:r>
                <a:rPr lang="nb-NO" dirty="0"/>
                <a:t>  rengjøringslister i Word kan lastes ned her: </a:t>
              </a:r>
            </a:p>
            <a:p>
              <a:pPr marL="285750" indent="-285750" algn="l">
                <a:buClr>
                  <a:srgbClr val="008080"/>
                </a:buClr>
                <a:buFont typeface="Arial" panose="020B0604020202020204" pitchFamily="34" charset="0"/>
                <a:buChar char="•"/>
              </a:pPr>
              <a:r>
                <a:rPr lang="nb-NO" dirty="0">
                  <a:highlight>
                    <a:srgbClr val="FFFFFF"/>
                  </a:highlight>
                  <a:latin typeface="inherit"/>
                </a:rPr>
                <a:t>Rengjøringsliste</a:t>
              </a:r>
              <a:r>
                <a:rPr lang="nb-NO" dirty="0">
                  <a:highlight>
                    <a:srgbClr val="FFFFFF"/>
                  </a:highlight>
                  <a:latin typeface="Ubuntu" panose="020B0504030602030204" pitchFamily="34" charset="0"/>
                </a:rPr>
                <a:t> </a:t>
              </a:r>
              <a:r>
                <a:rPr lang="nb-NO" dirty="0">
                  <a:highlight>
                    <a:srgbClr val="FFFFFF"/>
                  </a:highlight>
                  <a:latin typeface="inherit"/>
                  <a:hlinkClick r:id="rId4"/>
                </a:rPr>
                <a:t>uke</a:t>
              </a:r>
              <a:r>
                <a:rPr lang="nb-NO" dirty="0">
                  <a:highlight>
                    <a:srgbClr val="FFFFFF"/>
                  </a:highlight>
                  <a:latin typeface="Ubuntu" panose="020B0504030602030204" pitchFamily="34" charset="0"/>
                  <a:hlinkClick r:id="rId4"/>
                </a:rPr>
                <a:t> </a:t>
              </a:r>
              <a:r>
                <a:rPr lang="nb-NO" dirty="0">
                  <a:highlight>
                    <a:srgbClr val="FFFFFF"/>
                  </a:highlight>
                  <a:latin typeface="inherit"/>
                  <a:hlinkClick r:id="rId4"/>
                </a:rPr>
                <a:t>1</a:t>
              </a:r>
              <a:r>
                <a:rPr lang="nb-NO" dirty="0">
                  <a:highlight>
                    <a:srgbClr val="FFFFFF"/>
                  </a:highlight>
                  <a:latin typeface="Ubuntu" panose="020B0504030602030204" pitchFamily="34" charset="0"/>
                  <a:hlinkClick r:id="rId4"/>
                </a:rPr>
                <a:t> </a:t>
              </a:r>
              <a:endParaRPr lang="nb-NO" b="0" i="0" dirty="0">
                <a:effectLst/>
                <a:highlight>
                  <a:srgbClr val="FFFFFF"/>
                </a:highlight>
                <a:latin typeface="Ubuntu" panose="020B0504030602030204" pitchFamily="34" charset="0"/>
              </a:endParaRPr>
            </a:p>
            <a:p>
              <a:pPr marL="285750" indent="-285750" algn="l">
                <a:buClr>
                  <a:srgbClr val="008080"/>
                </a:buClr>
                <a:buFont typeface="Arial" panose="020B0604020202020204" pitchFamily="34" charset="0"/>
                <a:buChar char="•"/>
              </a:pPr>
              <a:r>
                <a:rPr lang="nb-NO" dirty="0">
                  <a:highlight>
                    <a:srgbClr val="FFFFFF"/>
                  </a:highlight>
                  <a:latin typeface="inherit"/>
                </a:rPr>
                <a:t>Rengjøringsliste</a:t>
              </a:r>
              <a:r>
                <a:rPr lang="nb-NO" dirty="0">
                  <a:highlight>
                    <a:srgbClr val="FFFFFF"/>
                  </a:highlight>
                  <a:latin typeface="Ubuntu" panose="020B0504030602030204" pitchFamily="34" charset="0"/>
                </a:rPr>
                <a:t> </a:t>
              </a:r>
              <a:r>
                <a:rPr lang="nb-NO" dirty="0">
                  <a:highlight>
                    <a:srgbClr val="FFFFFF"/>
                  </a:highlight>
                  <a:latin typeface="inherit"/>
                  <a:hlinkClick r:id="rId5"/>
                </a:rPr>
                <a:t>uke</a:t>
              </a:r>
              <a:r>
                <a:rPr lang="nb-NO" dirty="0">
                  <a:highlight>
                    <a:srgbClr val="FFFFFF"/>
                  </a:highlight>
                  <a:latin typeface="Ubuntu" panose="020B0504030602030204" pitchFamily="34" charset="0"/>
                  <a:hlinkClick r:id="rId5"/>
                </a:rPr>
                <a:t> </a:t>
              </a:r>
              <a:r>
                <a:rPr lang="nb-NO" dirty="0">
                  <a:highlight>
                    <a:srgbClr val="FFFFFF"/>
                  </a:highlight>
                  <a:latin typeface="inherit"/>
                  <a:hlinkClick r:id="rId5"/>
                </a:rPr>
                <a:t>2</a:t>
              </a:r>
              <a:endParaRPr lang="nb-NO" b="0" i="0" dirty="0">
                <a:effectLst/>
                <a:highlight>
                  <a:srgbClr val="FFFFFF"/>
                </a:highlight>
                <a:latin typeface="Ubuntu" panose="020B0504030602030204" pitchFamily="34" charset="0"/>
              </a:endParaRPr>
            </a:p>
            <a:p>
              <a:pPr marL="285750" indent="-285750" algn="l">
                <a:buClr>
                  <a:srgbClr val="008080"/>
                </a:buClr>
                <a:buFont typeface="Arial" panose="020B0604020202020204" pitchFamily="34" charset="0"/>
                <a:buChar char="•"/>
              </a:pPr>
              <a:r>
                <a:rPr lang="nb-NO" dirty="0">
                  <a:highlight>
                    <a:srgbClr val="FFFFFF"/>
                  </a:highlight>
                  <a:latin typeface="inherit"/>
                </a:rPr>
                <a:t>Rengjøringsliste</a:t>
              </a:r>
              <a:r>
                <a:rPr lang="nb-NO" dirty="0">
                  <a:highlight>
                    <a:srgbClr val="FFFFFF"/>
                  </a:highlight>
                  <a:latin typeface="Ubuntu" panose="020B0504030602030204" pitchFamily="34" charset="0"/>
                </a:rPr>
                <a:t> </a:t>
              </a:r>
              <a:r>
                <a:rPr lang="nb-NO" dirty="0">
                  <a:highlight>
                    <a:srgbClr val="FFFFFF"/>
                  </a:highlight>
                  <a:latin typeface="inherit"/>
                  <a:hlinkClick r:id="rId6"/>
                </a:rPr>
                <a:t>uke</a:t>
              </a:r>
              <a:r>
                <a:rPr lang="nb-NO" dirty="0">
                  <a:highlight>
                    <a:srgbClr val="FFFFFF"/>
                  </a:highlight>
                  <a:latin typeface="Ubuntu" panose="020B0504030602030204" pitchFamily="34" charset="0"/>
                  <a:hlinkClick r:id="rId6"/>
                </a:rPr>
                <a:t> </a:t>
              </a:r>
              <a:r>
                <a:rPr lang="nb-NO" dirty="0">
                  <a:highlight>
                    <a:srgbClr val="FFFFFF"/>
                  </a:highlight>
                  <a:latin typeface="inherit"/>
                  <a:hlinkClick r:id="rId6"/>
                </a:rPr>
                <a:t>3</a:t>
              </a:r>
              <a:endParaRPr lang="nb-NO" b="0" i="0" dirty="0">
                <a:effectLst/>
                <a:highlight>
                  <a:srgbClr val="FFFFFF"/>
                </a:highlight>
                <a:latin typeface="Ubuntu" panose="020B0504030602030204" pitchFamily="34" charset="0"/>
              </a:endParaRPr>
            </a:p>
            <a:p>
              <a:pPr marL="285750" indent="-285750" algn="l">
                <a:buClr>
                  <a:srgbClr val="008080"/>
                </a:buClr>
                <a:buFont typeface="Arial" panose="020B0604020202020204" pitchFamily="34" charset="0"/>
                <a:buChar char="•"/>
              </a:pPr>
              <a:r>
                <a:rPr lang="nb-NO" dirty="0">
                  <a:highlight>
                    <a:srgbClr val="FFFFFF"/>
                  </a:highlight>
                  <a:latin typeface="inherit"/>
                </a:rPr>
                <a:t>Rengjøringsliste</a:t>
              </a:r>
              <a:r>
                <a:rPr lang="nb-NO" dirty="0">
                  <a:highlight>
                    <a:srgbClr val="FFFFFF"/>
                  </a:highlight>
                  <a:latin typeface="Ubuntu" panose="020B0504030602030204" pitchFamily="34" charset="0"/>
                </a:rPr>
                <a:t> </a:t>
              </a:r>
              <a:r>
                <a:rPr lang="nb-NO" dirty="0">
                  <a:highlight>
                    <a:srgbClr val="FFFFFF"/>
                  </a:highlight>
                  <a:latin typeface="inherit"/>
                  <a:hlinkClick r:id="rId7"/>
                </a:rPr>
                <a:t>uke</a:t>
              </a:r>
              <a:r>
                <a:rPr lang="nb-NO" dirty="0">
                  <a:highlight>
                    <a:srgbClr val="FFFFFF"/>
                  </a:highlight>
                  <a:latin typeface="Ubuntu" panose="020B0504030602030204" pitchFamily="34" charset="0"/>
                  <a:hlinkClick r:id="rId7"/>
                </a:rPr>
                <a:t> </a:t>
              </a:r>
              <a:r>
                <a:rPr lang="nb-NO" dirty="0">
                  <a:highlight>
                    <a:srgbClr val="FFFFFF"/>
                  </a:highlight>
                  <a:latin typeface="inherit"/>
                  <a:hlinkClick r:id="rId7"/>
                </a:rPr>
                <a:t>4</a:t>
              </a:r>
              <a:endParaRPr lang="nb-NO" b="0" i="0" dirty="0">
                <a:effectLst/>
                <a:highlight>
                  <a:srgbClr val="FFFFFF"/>
                </a:highlight>
                <a:latin typeface="Ubuntu" panose="020B0504030602030204" pitchFamily="34" charset="0"/>
              </a:endParaRPr>
            </a:p>
          </p:txBody>
        </p:sp>
      </p:grpSp>
    </p:spTree>
    <p:extLst>
      <p:ext uri="{BB962C8B-B14F-4D97-AF65-F5344CB8AC3E}">
        <p14:creationId xmlns:p14="http://schemas.microsoft.com/office/powerpoint/2010/main" val="100138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20C09BD-B1BA-0EAC-CD40-CC57AF6FDE98}"/>
              </a:ext>
            </a:extLst>
          </p:cNvPr>
          <p:cNvSpPr txBox="1"/>
          <p:nvPr/>
        </p:nvSpPr>
        <p:spPr>
          <a:xfrm>
            <a:off x="0" y="0"/>
            <a:ext cx="12192000" cy="707886"/>
          </a:xfrm>
          <a:prstGeom prst="rect">
            <a:avLst/>
          </a:prstGeom>
          <a:noFill/>
        </p:spPr>
        <p:txBody>
          <a:bodyPr wrap="square" rtlCol="0">
            <a:spAutoFit/>
          </a:bodyPr>
          <a:lstStyle/>
          <a:p>
            <a:pPr marL="180975"/>
            <a:r>
              <a:rPr lang="nb-NO" sz="2000" b="1" dirty="0">
                <a:solidFill>
                  <a:srgbClr val="156082"/>
                </a:solidFill>
              </a:rPr>
              <a:t>Eksempler på planer og skjemaer i Kardes e-læringsressurser </a:t>
            </a:r>
            <a:br>
              <a:rPr lang="nb-NO" sz="2000" b="1" dirty="0">
                <a:solidFill>
                  <a:srgbClr val="156082"/>
                </a:solidFill>
              </a:rPr>
            </a:br>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skjemaer for </a:t>
            </a:r>
            <a:r>
              <a:rPr lang="nb-NO" sz="2000" b="1" dirty="0">
                <a:solidFill>
                  <a:srgbClr val="E97132"/>
                </a:solidFill>
              </a:rPr>
              <a:t>planlegging og  oppfølging</a:t>
            </a:r>
          </a:p>
        </p:txBody>
      </p:sp>
      <p:pic>
        <p:nvPicPr>
          <p:cNvPr id="4" name="Bilde 3">
            <a:extLst>
              <a:ext uri="{FF2B5EF4-FFF2-40B4-BE49-F238E27FC236}">
                <a16:creationId xmlns:a16="http://schemas.microsoft.com/office/drawing/2014/main" id="{F72B414F-FDDF-F052-0234-A109CA9862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346" y="833926"/>
            <a:ext cx="8630210" cy="5898033"/>
          </a:xfrm>
          <a:prstGeom prst="rect">
            <a:avLst/>
          </a:prstGeom>
          <a:ln>
            <a:solidFill>
              <a:schemeClr val="bg1">
                <a:lumMod val="65000"/>
              </a:schemeClr>
            </a:solidFill>
          </a:ln>
        </p:spPr>
      </p:pic>
    </p:spTree>
    <p:extLst>
      <p:ext uri="{BB962C8B-B14F-4D97-AF65-F5344CB8AC3E}">
        <p14:creationId xmlns:p14="http://schemas.microsoft.com/office/powerpoint/2010/main" val="313951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20C09BD-B1BA-0EAC-CD40-CC57AF6FDE98}"/>
              </a:ext>
            </a:extLst>
          </p:cNvPr>
          <p:cNvSpPr txBox="1"/>
          <p:nvPr/>
        </p:nvSpPr>
        <p:spPr>
          <a:xfrm>
            <a:off x="0" y="0"/>
            <a:ext cx="12192000" cy="707886"/>
          </a:xfrm>
          <a:prstGeom prst="rect">
            <a:avLst/>
          </a:prstGeom>
          <a:noFill/>
        </p:spPr>
        <p:txBody>
          <a:bodyPr wrap="square" rtlCol="0">
            <a:spAutoFit/>
          </a:bodyPr>
          <a:lstStyle/>
          <a:p>
            <a:pPr marL="180975"/>
            <a:r>
              <a:rPr lang="nb-NO" sz="2000" b="1" dirty="0">
                <a:solidFill>
                  <a:srgbClr val="156082"/>
                </a:solidFill>
              </a:rPr>
              <a:t>Eksempler på planer og skjemaer i Kardes e-læringsressurser </a:t>
            </a:r>
            <a:br>
              <a:rPr lang="nb-NO" sz="2000" b="1" dirty="0">
                <a:solidFill>
                  <a:srgbClr val="156082"/>
                </a:solidFill>
              </a:rPr>
            </a:br>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r>
              <a:rPr lang="nb-NO" sz="2000" b="1" dirty="0">
                <a:solidFill>
                  <a:srgbClr val="FF6600"/>
                </a:solidFill>
              </a:rPr>
              <a:t>Årsplan</a:t>
            </a:r>
          </a:p>
        </p:txBody>
      </p:sp>
      <p:grpSp>
        <p:nvGrpSpPr>
          <p:cNvPr id="5" name="Gruppe 4">
            <a:extLst>
              <a:ext uri="{FF2B5EF4-FFF2-40B4-BE49-F238E27FC236}">
                <a16:creationId xmlns:a16="http://schemas.microsoft.com/office/drawing/2014/main" id="{C79ED2D0-F7B9-D99C-978D-5A938D8BD7FF}"/>
              </a:ext>
            </a:extLst>
          </p:cNvPr>
          <p:cNvGrpSpPr/>
          <p:nvPr/>
        </p:nvGrpSpPr>
        <p:grpSpPr>
          <a:xfrm>
            <a:off x="286640" y="1285520"/>
            <a:ext cx="9933536" cy="4866141"/>
            <a:chOff x="953617" y="1203388"/>
            <a:chExt cx="9933536" cy="4866141"/>
          </a:xfrm>
        </p:grpSpPr>
        <p:pic>
          <p:nvPicPr>
            <p:cNvPr id="4" name="Bilde 3">
              <a:extLst>
                <a:ext uri="{FF2B5EF4-FFF2-40B4-BE49-F238E27FC236}">
                  <a16:creationId xmlns:a16="http://schemas.microsoft.com/office/drawing/2014/main" id="{025577B0-3F5F-970F-474A-17132105B5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617" y="1311362"/>
              <a:ext cx="4400466" cy="4758167"/>
            </a:xfrm>
            <a:prstGeom prst="rect">
              <a:avLst/>
            </a:prstGeom>
            <a:ln>
              <a:solidFill>
                <a:schemeClr val="bg1">
                  <a:lumMod val="65000"/>
                </a:schemeClr>
              </a:solidFill>
            </a:ln>
          </p:spPr>
        </p:pic>
        <p:pic>
          <p:nvPicPr>
            <p:cNvPr id="6" name="Bilde 5">
              <a:extLst>
                <a:ext uri="{FF2B5EF4-FFF2-40B4-BE49-F238E27FC236}">
                  <a16:creationId xmlns:a16="http://schemas.microsoft.com/office/drawing/2014/main" id="{87B68A4D-94A6-D67B-81F4-86BE293CDF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0776" y="1810694"/>
              <a:ext cx="4936377" cy="4258835"/>
            </a:xfrm>
            <a:prstGeom prst="rect">
              <a:avLst/>
            </a:prstGeom>
            <a:ln>
              <a:solidFill>
                <a:schemeClr val="bg1">
                  <a:lumMod val="65000"/>
                </a:schemeClr>
              </a:solidFill>
            </a:ln>
          </p:spPr>
        </p:pic>
        <p:sp>
          <p:nvSpPr>
            <p:cNvPr id="7" name="TekstSylinder 6">
              <a:extLst>
                <a:ext uri="{FF2B5EF4-FFF2-40B4-BE49-F238E27FC236}">
                  <a16:creationId xmlns:a16="http://schemas.microsoft.com/office/drawing/2014/main" id="{D2618AC9-EBC1-3AE7-9F7E-CC17038694AD}"/>
                </a:ext>
              </a:extLst>
            </p:cNvPr>
            <p:cNvSpPr txBox="1"/>
            <p:nvPr/>
          </p:nvSpPr>
          <p:spPr>
            <a:xfrm>
              <a:off x="5840002" y="1203388"/>
              <a:ext cx="5047151" cy="369332"/>
            </a:xfrm>
            <a:prstGeom prst="rect">
              <a:avLst/>
            </a:prstGeom>
            <a:noFill/>
          </p:spPr>
          <p:txBody>
            <a:bodyPr wrap="none" rtlCol="0">
              <a:spAutoFit/>
            </a:bodyPr>
            <a:lstStyle/>
            <a:p>
              <a:r>
                <a:rPr lang="nb-NO" dirty="0"/>
                <a:t>Et </a:t>
              </a:r>
              <a:r>
                <a:rPr lang="nb-NO" dirty="0">
                  <a:solidFill>
                    <a:srgbClr val="E97132"/>
                  </a:solidFill>
                </a:rPr>
                <a:t>redigerbart</a:t>
              </a:r>
              <a:r>
                <a:rPr lang="nb-NO" dirty="0"/>
                <a:t> "årshjul" i Word kan </a:t>
              </a:r>
              <a:r>
                <a:rPr lang="nb-NO" dirty="0">
                  <a:hlinkClick r:id="rId5"/>
                </a:rPr>
                <a:t>lastes ned her</a:t>
              </a:r>
              <a:r>
                <a:rPr lang="nb-NO" dirty="0"/>
                <a:t>. </a:t>
              </a:r>
            </a:p>
          </p:txBody>
        </p:sp>
      </p:grpSp>
    </p:spTree>
    <p:extLst>
      <p:ext uri="{BB962C8B-B14F-4D97-AF65-F5344CB8AC3E}">
        <p14:creationId xmlns:p14="http://schemas.microsoft.com/office/powerpoint/2010/main" val="230074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a:extLst>
            <a:ext uri="{FF2B5EF4-FFF2-40B4-BE49-F238E27FC236}">
              <a16:creationId xmlns:a16="http://schemas.microsoft.com/office/drawing/2014/main" id="{4302EFE9-E55C-8720-AF8B-9200BEE8B1E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BFF0F96-5687-6269-1459-03763B1ED8C3}"/>
              </a:ext>
            </a:extLst>
          </p:cNvPr>
          <p:cNvSpPr>
            <a:spLocks noGrp="1"/>
          </p:cNvSpPr>
          <p:nvPr>
            <p:ph type="ctrTitle"/>
          </p:nvPr>
        </p:nvSpPr>
        <p:spPr>
          <a:xfrm>
            <a:off x="526472" y="336896"/>
            <a:ext cx="11665527" cy="4867674"/>
          </a:xfrm>
        </p:spPr>
        <p:txBody>
          <a:bodyPr anchor="t">
            <a:normAutofit fontScale="90000"/>
          </a:bodyPr>
          <a:lstStyle/>
          <a:p>
            <a:pPr algn="l"/>
            <a:r>
              <a:rPr lang="nb-NO" dirty="0">
                <a:solidFill>
                  <a:srgbClr val="156082"/>
                </a:solidFill>
              </a:rPr>
              <a:t>Del 1: Introduksjon og inspirasjon</a:t>
            </a:r>
            <a:br>
              <a:rPr lang="nb-NO" dirty="0">
                <a:solidFill>
                  <a:srgbClr val="156082"/>
                </a:solidFill>
              </a:rPr>
            </a:br>
            <a:br>
              <a:rPr lang="nb-NO" sz="4400" dirty="0">
                <a:solidFill>
                  <a:srgbClr val="156082"/>
                </a:solidFill>
              </a:rPr>
            </a:br>
            <a:r>
              <a:rPr lang="nb-NO" sz="4400" dirty="0">
                <a:solidFill>
                  <a:srgbClr val="156082"/>
                </a:solidFill>
              </a:rPr>
              <a:t>Innhold i denne delen: </a:t>
            </a:r>
            <a:br>
              <a:rPr lang="nb-NO" sz="4400" dirty="0">
                <a:solidFill>
                  <a:srgbClr val="156082"/>
                </a:solidFill>
              </a:rPr>
            </a:br>
            <a:br>
              <a:rPr lang="nb-NO" sz="4400" dirty="0">
                <a:solidFill>
                  <a:srgbClr val="156082"/>
                </a:solidFill>
              </a:rPr>
            </a:br>
            <a:r>
              <a:rPr lang="nb-NO" sz="3600" dirty="0">
                <a:solidFill>
                  <a:srgbClr val="156082"/>
                </a:solidFill>
                <a:latin typeface="+mj-lt"/>
              </a:rPr>
              <a:t>Hvem og hva er denne verktøykassen ment for, og hvordan bruke den </a:t>
            </a:r>
            <a:br>
              <a:rPr lang="nb-NO" sz="3600" dirty="0">
                <a:solidFill>
                  <a:srgbClr val="156082"/>
                </a:solidFill>
                <a:latin typeface="+mj-lt"/>
              </a:rPr>
            </a:br>
            <a:r>
              <a:rPr lang="nb-NO" sz="3600" dirty="0">
                <a:solidFill>
                  <a:srgbClr val="156082"/>
                </a:solidFill>
              </a:rPr>
              <a:t>Mål og målgrupper</a:t>
            </a:r>
            <a:br>
              <a:rPr lang="nb-NO" sz="3600" dirty="0">
                <a:solidFill>
                  <a:srgbClr val="156082"/>
                </a:solidFill>
              </a:rPr>
            </a:br>
            <a:r>
              <a:rPr lang="nb-NO" sz="3600" dirty="0">
                <a:solidFill>
                  <a:srgbClr val="156082"/>
                </a:solidFill>
              </a:rPr>
              <a:t>Temaer som Kardes e-læringsressurser dekker</a:t>
            </a:r>
            <a:br>
              <a:rPr lang="nb-NO" sz="3600" dirty="0">
                <a:solidFill>
                  <a:srgbClr val="156082"/>
                </a:solidFill>
              </a:rPr>
            </a:br>
            <a:r>
              <a:rPr lang="nb-NO" sz="3600" dirty="0">
                <a:solidFill>
                  <a:srgbClr val="156082"/>
                </a:solidFill>
              </a:rPr>
              <a:t>Inspirasjonsvideo</a:t>
            </a:r>
            <a:br>
              <a:rPr lang="nb-NO" sz="3600" dirty="0">
                <a:solidFill>
                  <a:srgbClr val="156082"/>
                </a:solidFill>
              </a:rPr>
            </a:br>
            <a:r>
              <a:rPr lang="nb-NO" sz="3600" dirty="0">
                <a:solidFill>
                  <a:srgbClr val="156082"/>
                </a:solidFill>
              </a:rPr>
              <a:t>E-læringsressursene pr. navn og lenker til dem</a:t>
            </a:r>
            <a:br>
              <a:rPr lang="nb-NO" sz="3600" dirty="0">
                <a:solidFill>
                  <a:srgbClr val="156082"/>
                </a:solidFill>
              </a:rPr>
            </a:br>
            <a:br>
              <a:rPr lang="nb-NO" sz="6000" b="1" dirty="0">
                <a:solidFill>
                  <a:srgbClr val="156082"/>
                </a:solidFill>
                <a:latin typeface="+mj-lt"/>
              </a:rPr>
            </a:br>
            <a:endParaRPr lang="nb-NO" dirty="0">
              <a:solidFill>
                <a:srgbClr val="156082"/>
              </a:solidFill>
            </a:endParaRPr>
          </a:p>
        </p:txBody>
      </p:sp>
      <p:grpSp>
        <p:nvGrpSpPr>
          <p:cNvPr id="3" name="Gruppe 2">
            <a:extLst>
              <a:ext uri="{FF2B5EF4-FFF2-40B4-BE49-F238E27FC236}">
                <a16:creationId xmlns:a16="http://schemas.microsoft.com/office/drawing/2014/main" id="{8C1E7F05-DFE7-71FA-7326-9B7DE8AC722A}"/>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AF2431FC-6FDE-CE91-5301-E0A40733F2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707ADCB9-84B5-21C1-A890-B2DDD743E9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41D38181-F635-F010-F744-CE6D91C76341}"/>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1A1FD5FC-F8E1-61C0-A8D1-43ED04AD02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6EF71906-5C62-9B76-DA2B-43ED6D0F0C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kstSylinder 7">
            <a:extLst>
              <a:ext uri="{FF2B5EF4-FFF2-40B4-BE49-F238E27FC236}">
                <a16:creationId xmlns:a16="http://schemas.microsoft.com/office/drawing/2014/main" id="{D2A454DC-4B28-A1F2-B219-291F7032D87F}"/>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3880101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a:extLst>
            <a:ext uri="{FF2B5EF4-FFF2-40B4-BE49-F238E27FC236}">
              <a16:creationId xmlns:a16="http://schemas.microsoft.com/office/drawing/2014/main" id="{83ECF79A-6D31-C42D-7FC0-27F5E0788A9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B17190D-4E34-2E6D-052F-0DBE6618E31C}"/>
              </a:ext>
            </a:extLst>
          </p:cNvPr>
          <p:cNvSpPr>
            <a:spLocks noGrp="1"/>
          </p:cNvSpPr>
          <p:nvPr>
            <p:ph type="ctrTitle"/>
          </p:nvPr>
        </p:nvSpPr>
        <p:spPr>
          <a:xfrm>
            <a:off x="520930" y="336896"/>
            <a:ext cx="11671069" cy="2494965"/>
          </a:xfrm>
        </p:spPr>
        <p:txBody>
          <a:bodyPr anchor="t">
            <a:normAutofit fontScale="90000"/>
          </a:bodyPr>
          <a:lstStyle/>
          <a:p>
            <a:pPr algn="l"/>
            <a:r>
              <a:rPr lang="nb-NO" dirty="0">
                <a:solidFill>
                  <a:srgbClr val="156082"/>
                </a:solidFill>
              </a:rPr>
              <a:t>Del 3: Referansetabeller for </a:t>
            </a:r>
            <a:br>
              <a:rPr lang="nb-NO" dirty="0">
                <a:solidFill>
                  <a:srgbClr val="156082"/>
                </a:solidFill>
              </a:rPr>
            </a:br>
            <a:r>
              <a:rPr lang="nb-NO" dirty="0">
                <a:solidFill>
                  <a:srgbClr val="156082"/>
                </a:solidFill>
              </a:rPr>
              <a:t>e-læring: Kartlegging, planlegging, opplæringsmål og oppfølging</a:t>
            </a:r>
            <a:br>
              <a:rPr lang="nb-NO" dirty="0">
                <a:solidFill>
                  <a:srgbClr val="156082"/>
                </a:solidFill>
              </a:rPr>
            </a:br>
            <a:br>
              <a:rPr lang="nb-NO" sz="3100" dirty="0">
                <a:solidFill>
                  <a:srgbClr val="156082"/>
                </a:solidFill>
              </a:rPr>
            </a:br>
            <a:r>
              <a:rPr lang="nb-NO" sz="4400" dirty="0">
                <a:solidFill>
                  <a:srgbClr val="156082"/>
                </a:solidFill>
              </a:rPr>
              <a:t>Innhold i denne delen:</a:t>
            </a:r>
            <a:br>
              <a:rPr lang="nb-NO" sz="4400" dirty="0">
                <a:solidFill>
                  <a:srgbClr val="156082"/>
                </a:solidFill>
              </a:rPr>
            </a:br>
            <a:br>
              <a:rPr lang="nb-NO" sz="2200" dirty="0">
                <a:solidFill>
                  <a:srgbClr val="156082"/>
                </a:solidFill>
              </a:rPr>
            </a:br>
            <a:r>
              <a:rPr lang="nb-NO" sz="3600" dirty="0">
                <a:solidFill>
                  <a:srgbClr val="156082"/>
                </a:solidFill>
              </a:rPr>
              <a:t>Tabeller med lenker til kartleggingsverktøy</a:t>
            </a:r>
            <a:br>
              <a:rPr lang="nb-NO" sz="3600" dirty="0">
                <a:solidFill>
                  <a:srgbClr val="156082"/>
                </a:solidFill>
              </a:rPr>
            </a:br>
            <a:r>
              <a:rPr lang="nb-NO" sz="3600" dirty="0">
                <a:solidFill>
                  <a:srgbClr val="156082"/>
                </a:solidFill>
              </a:rPr>
              <a:t>Tabeller med temaer i e-læringsressurser</a:t>
            </a:r>
            <a:br>
              <a:rPr lang="nb-NO" sz="3600" dirty="0">
                <a:solidFill>
                  <a:srgbClr val="156082"/>
                </a:solidFill>
              </a:rPr>
            </a:br>
            <a:r>
              <a:rPr lang="nb-NO" sz="3600" dirty="0">
                <a:solidFill>
                  <a:srgbClr val="156082"/>
                </a:solidFill>
              </a:rPr>
              <a:t>Tabeller med videoer i ressursene </a:t>
            </a:r>
            <a:br>
              <a:rPr lang="nb-NO" sz="3600" dirty="0">
                <a:solidFill>
                  <a:srgbClr val="156082"/>
                </a:solidFill>
              </a:rPr>
            </a:br>
            <a:r>
              <a:rPr lang="nb-NO" sz="3600" dirty="0">
                <a:solidFill>
                  <a:srgbClr val="156082"/>
                </a:solidFill>
              </a:rPr>
              <a:t>Tabeller med lenker til redigerbare maler</a:t>
            </a:r>
            <a:br>
              <a:rPr lang="nb-NO" sz="3600" dirty="0">
                <a:solidFill>
                  <a:srgbClr val="156082"/>
                </a:solidFill>
              </a:rPr>
            </a:br>
            <a:br>
              <a:rPr lang="nb-NO" sz="4400" dirty="0">
                <a:solidFill>
                  <a:srgbClr val="156082"/>
                </a:solidFill>
              </a:rPr>
            </a:br>
            <a:br>
              <a:rPr lang="nb-NO" sz="4400" dirty="0">
                <a:solidFill>
                  <a:srgbClr val="156082"/>
                </a:solidFill>
              </a:rPr>
            </a:br>
            <a:endParaRPr lang="nb-NO" sz="4400" dirty="0">
              <a:solidFill>
                <a:srgbClr val="156082"/>
              </a:solidFill>
            </a:endParaRPr>
          </a:p>
        </p:txBody>
      </p:sp>
      <p:grpSp>
        <p:nvGrpSpPr>
          <p:cNvPr id="3" name="Gruppe 2">
            <a:extLst>
              <a:ext uri="{FF2B5EF4-FFF2-40B4-BE49-F238E27FC236}">
                <a16:creationId xmlns:a16="http://schemas.microsoft.com/office/drawing/2014/main" id="{28DA2505-FB41-6B8E-F259-E5815ADA4540}"/>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CDACB65B-EB3C-346A-D797-0754C07159C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9B04A610-95D6-98E2-1C30-00F3A433D6B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4B407D90-5F94-A6EC-63A7-558769965BB8}"/>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3BEEC9B5-8408-BD77-9666-FC54D2B1BFE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EA223EBB-7EB9-8C25-FA30-B8DA4EBC8D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D60C9AA9-D7BB-09FA-6CEB-5FC6C732FC50}"/>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133350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Sylinder 36">
            <a:extLst>
              <a:ext uri="{FF2B5EF4-FFF2-40B4-BE49-F238E27FC236}">
                <a16:creationId xmlns:a16="http://schemas.microsoft.com/office/drawing/2014/main" id="{AEA0F8AB-9941-E813-434F-5EEFCFCADAB2}"/>
              </a:ext>
            </a:extLst>
          </p:cNvPr>
          <p:cNvSpPr txBox="1"/>
          <p:nvPr/>
        </p:nvSpPr>
        <p:spPr>
          <a:xfrm>
            <a:off x="0" y="0"/>
            <a:ext cx="10795907" cy="400110"/>
          </a:xfrm>
          <a:prstGeom prst="rect">
            <a:avLst/>
          </a:prstGeom>
          <a:noFill/>
        </p:spPr>
        <p:txBody>
          <a:bodyPr wrap="square" rtlCol="0">
            <a:spAutoFit/>
          </a:bodyPr>
          <a:lstStyle/>
          <a:p>
            <a:pPr marL="180975"/>
            <a:r>
              <a:rPr lang="nb-NO" sz="2000" b="1" dirty="0">
                <a:solidFill>
                  <a:srgbClr val="156082"/>
                </a:solidFill>
              </a:rPr>
              <a:t>Støtte til </a:t>
            </a:r>
            <a:r>
              <a:rPr lang="nb-NO" sz="2000" b="1" dirty="0">
                <a:solidFill>
                  <a:srgbClr val="E97132"/>
                </a:solidFill>
              </a:rPr>
              <a:t>kartlegging</a:t>
            </a:r>
            <a:r>
              <a:rPr lang="nb-NO" sz="2000" b="1" dirty="0">
                <a:solidFill>
                  <a:srgbClr val="156082"/>
                </a:solidFill>
              </a:rPr>
              <a:t> og avklaring av tjeneste- og opplæringsbehov</a:t>
            </a:r>
          </a:p>
        </p:txBody>
      </p:sp>
      <p:graphicFrame>
        <p:nvGraphicFramePr>
          <p:cNvPr id="2" name="Tabell 2">
            <a:extLst>
              <a:ext uri="{FF2B5EF4-FFF2-40B4-BE49-F238E27FC236}">
                <a16:creationId xmlns:a16="http://schemas.microsoft.com/office/drawing/2014/main" id="{47BB423A-26C1-5CA7-1BFB-B22C7CB45115}"/>
              </a:ext>
            </a:extLst>
          </p:cNvPr>
          <p:cNvGraphicFramePr>
            <a:graphicFrameLocks noGrp="1"/>
          </p:cNvGraphicFramePr>
          <p:nvPr>
            <p:extLst>
              <p:ext uri="{D42A27DB-BD31-4B8C-83A1-F6EECF244321}">
                <p14:modId xmlns:p14="http://schemas.microsoft.com/office/powerpoint/2010/main" val="2995235923"/>
              </p:ext>
            </p:extLst>
          </p:nvPr>
        </p:nvGraphicFramePr>
        <p:xfrm>
          <a:off x="287036" y="1221087"/>
          <a:ext cx="11617928" cy="4876800"/>
        </p:xfrm>
        <a:graphic>
          <a:graphicData uri="http://schemas.openxmlformats.org/drawingml/2006/table">
            <a:tbl>
              <a:tblPr firstRow="1" bandRow="1">
                <a:tableStyleId>{93296810-A885-4BE3-A3E7-6D5BEEA58F35}</a:tableStyleId>
              </a:tblPr>
              <a:tblGrid>
                <a:gridCol w="2406610">
                  <a:extLst>
                    <a:ext uri="{9D8B030D-6E8A-4147-A177-3AD203B41FA5}">
                      <a16:colId xmlns:a16="http://schemas.microsoft.com/office/drawing/2014/main" val="3089208421"/>
                    </a:ext>
                  </a:extLst>
                </a:gridCol>
                <a:gridCol w="2199048">
                  <a:extLst>
                    <a:ext uri="{9D8B030D-6E8A-4147-A177-3AD203B41FA5}">
                      <a16:colId xmlns:a16="http://schemas.microsoft.com/office/drawing/2014/main" val="2003856232"/>
                    </a:ext>
                  </a:extLst>
                </a:gridCol>
                <a:gridCol w="1133182">
                  <a:extLst>
                    <a:ext uri="{9D8B030D-6E8A-4147-A177-3AD203B41FA5}">
                      <a16:colId xmlns:a16="http://schemas.microsoft.com/office/drawing/2014/main" val="3238031493"/>
                    </a:ext>
                  </a:extLst>
                </a:gridCol>
                <a:gridCol w="5879088">
                  <a:extLst>
                    <a:ext uri="{9D8B030D-6E8A-4147-A177-3AD203B41FA5}">
                      <a16:colId xmlns:a16="http://schemas.microsoft.com/office/drawing/2014/main" val="109532789"/>
                    </a:ext>
                  </a:extLst>
                </a:gridCol>
              </a:tblGrid>
              <a:tr h="0">
                <a:tc>
                  <a:txBody>
                    <a:bodyPr/>
                    <a:lstStyle/>
                    <a:p>
                      <a:r>
                        <a:rPr lang="nb-NO" dirty="0"/>
                        <a:t>Kartleggingsverktøy</a:t>
                      </a:r>
                    </a:p>
                  </a:txBody>
                  <a:tcPr/>
                </a:tc>
                <a:tc>
                  <a:txBody>
                    <a:bodyPr/>
                    <a:lstStyle/>
                    <a:p>
                      <a:r>
                        <a:rPr lang="nb-NO" dirty="0"/>
                        <a:t>Fins her</a:t>
                      </a:r>
                    </a:p>
                  </a:txBody>
                  <a:tcPr/>
                </a:tc>
                <a:tc>
                  <a:txBody>
                    <a:bodyPr/>
                    <a:lstStyle/>
                    <a:p>
                      <a:pPr algn="ctr"/>
                      <a:r>
                        <a:rPr lang="nb-NO" dirty="0"/>
                        <a:t>Skjema</a:t>
                      </a:r>
                    </a:p>
                  </a:txBody>
                  <a:tcPr/>
                </a:tc>
                <a:tc>
                  <a:txBody>
                    <a:bodyPr/>
                    <a:lstStyle/>
                    <a:p>
                      <a:r>
                        <a:rPr lang="nb-NO" dirty="0"/>
                        <a:t>Dette dekkes</a:t>
                      </a:r>
                    </a:p>
                  </a:txBody>
                  <a:tcPr/>
                </a:tc>
                <a:extLst>
                  <a:ext uri="{0D108BD9-81ED-4DB2-BD59-A6C34878D82A}">
                    <a16:rowId xmlns:a16="http://schemas.microsoft.com/office/drawing/2014/main" val="78366602"/>
                  </a:ext>
                </a:extLst>
              </a:tr>
              <a:tr h="370840">
                <a:tc>
                  <a:txBody>
                    <a:bodyPr/>
                    <a:lstStyle/>
                    <a:p>
                      <a:r>
                        <a:rPr lang="nb-NO" sz="1600" dirty="0"/>
                        <a:t>IADL (instrumentelle aktiviteter i dagliglivet)</a:t>
                      </a:r>
                    </a:p>
                    <a:p>
                      <a:endParaRPr lang="nb-NO" sz="1600" dirty="0"/>
                    </a:p>
                    <a:p>
                      <a:endParaRPr lang="nb-NO" sz="1600" dirty="0"/>
                    </a:p>
                    <a:p>
                      <a:r>
                        <a:rPr lang="nb-NO" sz="1600" dirty="0"/>
                        <a:t>PADL (personnære aktiviteter i dagliglivet)</a:t>
                      </a:r>
                    </a:p>
                  </a:txBody>
                  <a:tcPr/>
                </a:tc>
                <a:tc>
                  <a:txBody>
                    <a:bodyPr/>
                    <a:lstStyle/>
                    <a:p>
                      <a:r>
                        <a:rPr lang="nb-NO" sz="1600" dirty="0">
                          <a:hlinkClick r:id="rId2"/>
                        </a:rPr>
                        <a:t>aldringoghelse.no/wp-content/uploads/2020/09/adl-vurdering-sporreskjema-2019-int00006-web-2.pdf</a:t>
                      </a:r>
                      <a:r>
                        <a:rPr lang="nb-NO" sz="1600" dirty="0"/>
                        <a:t> </a:t>
                      </a:r>
                    </a:p>
                  </a:txBody>
                  <a:tcPr/>
                </a:tc>
                <a:tc>
                  <a:txBody>
                    <a:bodyPr/>
                    <a:lstStyle/>
                    <a:p>
                      <a:pPr algn="ctr"/>
                      <a:r>
                        <a:rPr lang="nb-NO" sz="1600" dirty="0"/>
                        <a:t>ja</a:t>
                      </a:r>
                    </a:p>
                  </a:txBody>
                  <a:tcPr/>
                </a:tc>
                <a:tc>
                  <a:txBody>
                    <a:bodyPr/>
                    <a:lstStyle/>
                    <a:p>
                      <a:r>
                        <a:rPr lang="nb-NO" sz="1600" dirty="0"/>
                        <a:t>Bruk av telefon – Innkjøp – Matlaging – Husarbeid – Vasking av klær – Transport – Ansvar for egne medisiner – Håndtere egen økonomi</a:t>
                      </a:r>
                    </a:p>
                    <a:p>
                      <a:endParaRPr lang="nb-NO" sz="1600" dirty="0"/>
                    </a:p>
                    <a:p>
                      <a:r>
                        <a:rPr lang="nb-NO" sz="1600" dirty="0"/>
                        <a:t>Toalett – Spising – Påkledning – Egenpleie – Fysisk bevegelse – Kroppsvask</a:t>
                      </a:r>
                    </a:p>
                  </a:txBody>
                  <a:tcPr/>
                </a:tc>
                <a:extLst>
                  <a:ext uri="{0D108BD9-81ED-4DB2-BD59-A6C34878D82A}">
                    <a16:rowId xmlns:a16="http://schemas.microsoft.com/office/drawing/2014/main" val="559640031"/>
                  </a:ext>
                </a:extLst>
              </a:tr>
              <a:tr h="370840">
                <a:tc>
                  <a:txBody>
                    <a:bodyPr/>
                    <a:lstStyle/>
                    <a:p>
                      <a:r>
                        <a:rPr lang="nb-NO" sz="1600" dirty="0"/>
                        <a:t>En samling av kartleggingsverktøy som dekker et stort antall temaer og emner</a:t>
                      </a:r>
                    </a:p>
                  </a:txBody>
                  <a:tcPr/>
                </a:tc>
                <a:tc>
                  <a:txBody>
                    <a:bodyPr/>
                    <a:lstStyle/>
                    <a:p>
                      <a:r>
                        <a:rPr lang="nb-NO" sz="1600" dirty="0">
                          <a:hlinkClick r:id="rId3"/>
                        </a:rPr>
                        <a:t>https://stiftelsensor.no/kompetanse/kartleggingsbank</a:t>
                      </a:r>
                      <a:r>
                        <a:rPr lang="nb-NO" sz="1600" dirty="0"/>
                        <a:t> </a:t>
                      </a:r>
                    </a:p>
                  </a:txBody>
                  <a:tcPr/>
                </a:tc>
                <a:tc>
                  <a:txBody>
                    <a:bodyPr/>
                    <a:lstStyle/>
                    <a:p>
                      <a:pPr algn="ctr"/>
                      <a:r>
                        <a:rPr lang="nb-NO" sz="1600" dirty="0"/>
                        <a:t>ja</a:t>
                      </a:r>
                    </a:p>
                  </a:txBody>
                  <a:tcPr/>
                </a:tc>
                <a:tc>
                  <a:txBody>
                    <a:bodyPr/>
                    <a:lstStyle/>
                    <a:p>
                      <a:r>
                        <a:rPr lang="nb-NO" sz="1600" dirty="0"/>
                        <a:t>Somatisk helse – Psykisk helse – Arbeid – Nettverk, aktiviteter og ferdigheter – Kommunikasjon og atferd – Miljømessig og organisatoriske forhold – Aldring og demens</a:t>
                      </a:r>
                    </a:p>
                  </a:txBody>
                  <a:tcPr/>
                </a:tc>
                <a:extLst>
                  <a:ext uri="{0D108BD9-81ED-4DB2-BD59-A6C34878D82A}">
                    <a16:rowId xmlns:a16="http://schemas.microsoft.com/office/drawing/2014/main" val="989896686"/>
                  </a:ext>
                </a:extLst>
              </a:tr>
              <a:tr h="370840">
                <a:tc>
                  <a:txBody>
                    <a:bodyPr/>
                    <a:lstStyle/>
                    <a:p>
                      <a:r>
                        <a:rPr lang="nb-NO" sz="1600" dirty="0"/>
                        <a:t>IPLOS-funksjonsvariabler</a:t>
                      </a:r>
                    </a:p>
                  </a:txBody>
                  <a:tcPr/>
                </a:tc>
                <a:tc>
                  <a:txBody>
                    <a:bodyPr/>
                    <a:lstStyle/>
                    <a:p>
                      <a:r>
                        <a:rPr lang="nb-NO" sz="1600" dirty="0">
                          <a:hlinkClick r:id="rId4"/>
                        </a:rPr>
                        <a:t>www.helsebiblioteket.no/innhold/nasjonale-veiledere/iplos</a:t>
                      </a:r>
                      <a:r>
                        <a:rPr lang="nb-NO" sz="1600" dirty="0"/>
                        <a:t> </a:t>
                      </a:r>
                    </a:p>
                  </a:txBody>
                  <a:tcPr/>
                </a:tc>
                <a:tc>
                  <a:txBody>
                    <a:bodyPr/>
                    <a:lstStyle/>
                    <a:p>
                      <a:pPr algn="ctr"/>
                      <a:r>
                        <a:rPr lang="nb-NO" sz="1600" dirty="0"/>
                        <a:t>nei</a:t>
                      </a:r>
                    </a:p>
                  </a:txBody>
                  <a:tcPr/>
                </a:tc>
                <a:tc>
                  <a:txBody>
                    <a:bodyPr/>
                    <a:lstStyle/>
                    <a:p>
                      <a:r>
                        <a:rPr lang="nb-NO" sz="1600" dirty="0"/>
                        <a:t>Alminnelig husarbeid – Skaffe seg varer og tjenester – Personlig hygiene – Toalett – Lage mat – Spise – Bevege seg utendørs – Ivareta egen helse – Kommunikasjon – Ivareta egen økonomi – Sosial deltakelse – Opplevelse av trygghet</a:t>
                      </a:r>
                    </a:p>
                  </a:txBody>
                  <a:tcPr/>
                </a:tc>
                <a:extLst>
                  <a:ext uri="{0D108BD9-81ED-4DB2-BD59-A6C34878D82A}">
                    <a16:rowId xmlns:a16="http://schemas.microsoft.com/office/drawing/2014/main" val="2798616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err="1"/>
                        <a:t>Kroppkunn</a:t>
                      </a:r>
                      <a:r>
                        <a:rPr lang="nb-NO" sz="1600" dirty="0"/>
                        <a:t>-verktøy</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err="1"/>
                        <a:t>Sexkunn</a:t>
                      </a:r>
                      <a:r>
                        <a:rPr lang="nb-NO" sz="1600" dirty="0"/>
                        <a:t>-verktøy</a:t>
                      </a:r>
                    </a:p>
                  </a:txBody>
                  <a:tcPr/>
                </a:tc>
                <a:tc>
                  <a:txBody>
                    <a:bodyPr/>
                    <a:lstStyle/>
                    <a:p>
                      <a:r>
                        <a:rPr lang="nb-NO" sz="1600" dirty="0">
                          <a:hlinkClick r:id="rId5"/>
                        </a:rPr>
                        <a:t>ekkografisk.no/bestilling/</a:t>
                      </a:r>
                      <a:r>
                        <a:rPr lang="nb-NO" sz="1600" dirty="0" err="1">
                          <a:hlinkClick r:id="rId5"/>
                        </a:rPr>
                        <a:t>kroppkunn-sexkunn</a:t>
                      </a:r>
                      <a:r>
                        <a:rPr lang="nb-NO" sz="1600" dirty="0">
                          <a:hlinkClick r:id="rId5"/>
                        </a:rPr>
                        <a:t>/</a:t>
                      </a:r>
                      <a:r>
                        <a:rPr lang="nb-NO" sz="1600" dirty="0"/>
                        <a:t> </a:t>
                      </a:r>
                    </a:p>
                  </a:txBody>
                  <a:tcPr/>
                </a:tc>
                <a:tc>
                  <a:txBody>
                    <a:bodyPr/>
                    <a:lstStyle/>
                    <a:p>
                      <a:pPr algn="ctr"/>
                      <a:r>
                        <a:rPr lang="nb-NO" sz="1600" dirty="0"/>
                        <a:t>nei</a:t>
                      </a:r>
                    </a:p>
                  </a:txBody>
                  <a:tcPr/>
                </a:tc>
                <a:tc>
                  <a:txBody>
                    <a:bodyPr/>
                    <a:lstStyle/>
                    <a:p>
                      <a:r>
                        <a:rPr lang="nb-NO" sz="1600" b="0" i="0" kern="1200" dirty="0">
                          <a:solidFill>
                            <a:schemeClr val="dk1"/>
                          </a:solidFill>
                          <a:effectLst/>
                          <a:latin typeface="+mn-lt"/>
                          <a:ea typeface="+mn-ea"/>
                          <a:cs typeface="+mn-cs"/>
                        </a:rPr>
                        <a:t>Kjønn og kropp – Pubertet – Hygiene – Følelser og forhold – Å ha sex – Grenser og misbruk – Prevensjon og seksualopplæring</a:t>
                      </a:r>
                      <a:endParaRPr lang="nb-NO" sz="1600" dirty="0"/>
                    </a:p>
                  </a:txBody>
                  <a:tcPr/>
                </a:tc>
                <a:extLst>
                  <a:ext uri="{0D108BD9-81ED-4DB2-BD59-A6C34878D82A}">
                    <a16:rowId xmlns:a16="http://schemas.microsoft.com/office/drawing/2014/main" val="3479200603"/>
                  </a:ext>
                </a:extLst>
              </a:tr>
            </a:tbl>
          </a:graphicData>
        </a:graphic>
      </p:graphicFrame>
    </p:spTree>
    <p:extLst>
      <p:ext uri="{BB962C8B-B14F-4D97-AF65-F5344CB8AC3E}">
        <p14:creationId xmlns:p14="http://schemas.microsoft.com/office/powerpoint/2010/main" val="4248143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47BB423A-26C1-5CA7-1BFB-B22C7CB45115}"/>
              </a:ext>
            </a:extLst>
          </p:cNvPr>
          <p:cNvGraphicFramePr>
            <a:graphicFrameLocks noGrp="1"/>
          </p:cNvGraphicFramePr>
          <p:nvPr>
            <p:extLst>
              <p:ext uri="{D42A27DB-BD31-4B8C-83A1-F6EECF244321}">
                <p14:modId xmlns:p14="http://schemas.microsoft.com/office/powerpoint/2010/main" val="128533249"/>
              </p:ext>
            </p:extLst>
          </p:nvPr>
        </p:nvGraphicFramePr>
        <p:xfrm>
          <a:off x="287036" y="1053676"/>
          <a:ext cx="11617928" cy="5394960"/>
        </p:xfrm>
        <a:graphic>
          <a:graphicData uri="http://schemas.openxmlformats.org/drawingml/2006/table">
            <a:tbl>
              <a:tblPr firstRow="1" bandRow="1">
                <a:tableStyleId>{00A15C55-8517-42AA-B614-E9B94910E393}</a:tableStyleId>
              </a:tblPr>
              <a:tblGrid>
                <a:gridCol w="2334244">
                  <a:extLst>
                    <a:ext uri="{9D8B030D-6E8A-4147-A177-3AD203B41FA5}">
                      <a16:colId xmlns:a16="http://schemas.microsoft.com/office/drawing/2014/main" val="3089208421"/>
                    </a:ext>
                  </a:extLst>
                </a:gridCol>
                <a:gridCol w="1967345">
                  <a:extLst>
                    <a:ext uri="{9D8B030D-6E8A-4147-A177-3AD203B41FA5}">
                      <a16:colId xmlns:a16="http://schemas.microsoft.com/office/drawing/2014/main" val="2003856232"/>
                    </a:ext>
                  </a:extLst>
                </a:gridCol>
                <a:gridCol w="770313">
                  <a:extLst>
                    <a:ext uri="{9D8B030D-6E8A-4147-A177-3AD203B41FA5}">
                      <a16:colId xmlns:a16="http://schemas.microsoft.com/office/drawing/2014/main" val="3238031493"/>
                    </a:ext>
                  </a:extLst>
                </a:gridCol>
                <a:gridCol w="6546026">
                  <a:extLst>
                    <a:ext uri="{9D8B030D-6E8A-4147-A177-3AD203B41FA5}">
                      <a16:colId xmlns:a16="http://schemas.microsoft.com/office/drawing/2014/main" val="109532789"/>
                    </a:ext>
                  </a:extLst>
                </a:gridCol>
              </a:tblGrid>
              <a:tr h="370840">
                <a:tc>
                  <a:txBody>
                    <a:bodyPr/>
                    <a:lstStyle/>
                    <a:p>
                      <a:r>
                        <a:rPr lang="nb-NO" dirty="0"/>
                        <a:t>Opplæringsbehov knyttet til …</a:t>
                      </a:r>
                    </a:p>
                  </a:txBody>
                  <a:tcPr/>
                </a:tc>
                <a:tc>
                  <a:txBody>
                    <a:bodyPr/>
                    <a:lstStyle/>
                    <a:p>
                      <a:r>
                        <a:rPr lang="nb-NO" dirty="0"/>
                        <a:t>E-læringsressurs og For hjelpere</a:t>
                      </a:r>
                    </a:p>
                  </a:txBody>
                  <a:tcPr/>
                </a:tc>
                <a:tc>
                  <a:txBody>
                    <a:bodyPr/>
                    <a:lstStyle/>
                    <a:p>
                      <a:pPr algn="ctr"/>
                      <a:r>
                        <a:rPr lang="nb-NO" dirty="0"/>
                        <a:t>Quiz</a:t>
                      </a:r>
                    </a:p>
                  </a:txBody>
                  <a:tcPr/>
                </a:tc>
                <a:tc>
                  <a:txBody>
                    <a:bodyPr/>
                    <a:lstStyle/>
                    <a:p>
                      <a:r>
                        <a:rPr lang="nb-NO" dirty="0"/>
                        <a:t>Dette kan brukeren lære om</a:t>
                      </a:r>
                    </a:p>
                  </a:txBody>
                  <a:tcPr/>
                </a:tc>
                <a:extLst>
                  <a:ext uri="{0D108BD9-81ED-4DB2-BD59-A6C34878D82A}">
                    <a16:rowId xmlns:a16="http://schemas.microsoft.com/office/drawing/2014/main" val="78366602"/>
                  </a:ext>
                </a:extLst>
              </a:tr>
              <a:tr h="370840">
                <a:tc>
                  <a:txBody>
                    <a:bodyPr/>
                    <a:lstStyle/>
                    <a:p>
                      <a:r>
                        <a:rPr lang="nb-NO" sz="1600" dirty="0"/>
                        <a:t>Personlig hygiene</a:t>
                      </a:r>
                    </a:p>
                  </a:txBody>
                  <a:tcPr/>
                </a:tc>
                <a:tc>
                  <a:txBody>
                    <a:bodyPr/>
                    <a:lstStyle/>
                    <a:p>
                      <a:r>
                        <a:rPr lang="nb-NO" sz="1600" dirty="0">
                          <a:hlinkClick r:id="rId2"/>
                        </a:rPr>
                        <a:t>personlighygiene.no</a:t>
                      </a:r>
                      <a:endParaRPr lang="nb-NO" sz="1600" dirty="0"/>
                    </a:p>
                    <a:p>
                      <a:endParaRPr lang="nb-NO" sz="1600" dirty="0"/>
                    </a:p>
                    <a:p>
                      <a:r>
                        <a:rPr lang="nb-NO" sz="1600" dirty="0">
                          <a:hlinkClick r:id="rId3"/>
                        </a:rPr>
                        <a:t>personlighygiene.no/til-</a:t>
                      </a:r>
                      <a:r>
                        <a:rPr lang="nb-NO" sz="1600" dirty="0" err="1">
                          <a:hlinkClick r:id="rId3"/>
                        </a:rPr>
                        <a:t>stottepersoner</a:t>
                      </a:r>
                      <a:r>
                        <a:rPr lang="nb-NO" sz="1600" dirty="0">
                          <a:hlinkClick r:id="rId3"/>
                        </a:rPr>
                        <a:t>/</a:t>
                      </a:r>
                      <a:r>
                        <a:rPr lang="nb-NO" sz="1600" dirty="0"/>
                        <a:t> </a:t>
                      </a:r>
                    </a:p>
                  </a:txBody>
                  <a:tcPr/>
                </a:tc>
                <a:tc>
                  <a:txBody>
                    <a:bodyPr/>
                    <a:lstStyle/>
                    <a:p>
                      <a:pPr algn="ctr"/>
                      <a:r>
                        <a:rPr lang="nb-NO" sz="1600" dirty="0"/>
                        <a:t>ja</a:t>
                      </a:r>
                    </a:p>
                  </a:txBody>
                  <a:tcPr/>
                </a:tc>
                <a:tc>
                  <a:txBody>
                    <a:bodyPr/>
                    <a:lstStyle/>
                    <a:p>
                      <a:pPr rtl="0"/>
                      <a:r>
                        <a:rPr lang="nb-NO" sz="1600" b="0" kern="1200" dirty="0">
                          <a:solidFill>
                            <a:schemeClr val="dk1"/>
                          </a:solidFill>
                          <a:effectLst/>
                        </a:rPr>
                        <a:t>Vaske hender – Vaske kroppen – Stell av tenner – Stelle håret – Rene klær – Måltider (før, underveis og etter) – Fjerne sminke – Barbere seg (jenter og kvinner) – Barbere seg (gutter og menn) – Stelle negler – Intimhygiene (jenter og kvinner) – Intimhygiene (gutter og menn)</a:t>
                      </a:r>
                      <a:endParaRPr lang="nb-NO" sz="1600" b="0" i="0" kern="1200" dirty="0">
                        <a:solidFill>
                          <a:schemeClr val="dk1"/>
                        </a:solidFill>
                        <a:effectLst/>
                        <a:latin typeface="+mn-lt"/>
                        <a:ea typeface="+mn-ea"/>
                        <a:cs typeface="+mn-cs"/>
                      </a:endParaRPr>
                    </a:p>
                  </a:txBody>
                  <a:tcPr/>
                </a:tc>
                <a:extLst>
                  <a:ext uri="{0D108BD9-81ED-4DB2-BD59-A6C34878D82A}">
                    <a16:rowId xmlns:a16="http://schemas.microsoft.com/office/drawing/2014/main" val="2044452761"/>
                  </a:ext>
                </a:extLst>
              </a:tr>
              <a:tr h="370840">
                <a:tc>
                  <a:txBody>
                    <a:bodyPr/>
                    <a:lstStyle/>
                    <a:p>
                      <a:r>
                        <a:rPr lang="nb-NO" sz="1600" dirty="0"/>
                        <a:t>Personlig økonomi</a:t>
                      </a:r>
                    </a:p>
                  </a:txBody>
                  <a:tcPr/>
                </a:tc>
                <a:tc>
                  <a:txBody>
                    <a:bodyPr/>
                    <a:lstStyle/>
                    <a:p>
                      <a:r>
                        <a:rPr lang="nb-NO" sz="1600" dirty="0">
                          <a:hlinkClick r:id="rId4"/>
                        </a:rPr>
                        <a:t>pengerogmeg.no</a:t>
                      </a:r>
                      <a:r>
                        <a:rPr lang="nb-NO" sz="1600" dirty="0"/>
                        <a:t> </a:t>
                      </a:r>
                    </a:p>
                    <a:p>
                      <a:endParaRPr lang="nb-NO" sz="1600" dirty="0"/>
                    </a:p>
                    <a:p>
                      <a:r>
                        <a:rPr lang="nb-NO" sz="1600" dirty="0">
                          <a:hlinkClick r:id="rId5"/>
                        </a:rPr>
                        <a:t>pengerogmeg.no/for-</a:t>
                      </a:r>
                      <a:r>
                        <a:rPr lang="nb-NO" sz="1600" dirty="0" err="1">
                          <a:hlinkClick r:id="rId5"/>
                        </a:rPr>
                        <a:t>stottepersoner</a:t>
                      </a:r>
                      <a:r>
                        <a:rPr lang="nb-NO" sz="1600" dirty="0">
                          <a:hlinkClick r:id="rId5"/>
                        </a:rPr>
                        <a:t>/</a:t>
                      </a:r>
                      <a:r>
                        <a:rPr lang="nb-NO" sz="1600" dirty="0"/>
                        <a:t> </a:t>
                      </a:r>
                    </a:p>
                  </a:txBody>
                  <a:tcPr/>
                </a:tc>
                <a:tc>
                  <a:txBody>
                    <a:bodyPr/>
                    <a:lstStyle/>
                    <a:p>
                      <a:pPr algn="ctr"/>
                      <a:r>
                        <a:rPr lang="nb-NO" sz="1600" dirty="0"/>
                        <a:t>ja</a:t>
                      </a:r>
                    </a:p>
                  </a:txBody>
                  <a:tcPr/>
                </a:tc>
                <a:tc>
                  <a:txBody>
                    <a:bodyPr/>
                    <a:lstStyle/>
                    <a:p>
                      <a:r>
                        <a:rPr lang="nb-NO" sz="1600" dirty="0"/>
                        <a:t>Privatøkonomi – Penger og priser – Budsjett og regnskap – Å bo – Dagligvarer og mat – Helse og velvære – Personlige behov – Teknologi – Miljø og forbruk – Skatter og avgifter – Sparing – Lån – Reklame – Lover  tilsyn og råd – Penger i verden – Trygg netthandel – Forskjellig juks – Spill på nett</a:t>
                      </a:r>
                    </a:p>
                  </a:txBody>
                  <a:tcPr/>
                </a:tc>
                <a:extLst>
                  <a:ext uri="{0D108BD9-81ED-4DB2-BD59-A6C34878D82A}">
                    <a16:rowId xmlns:a16="http://schemas.microsoft.com/office/drawing/2014/main" val="1377146369"/>
                  </a:ext>
                </a:extLst>
              </a:tr>
              <a:tr h="370840">
                <a:tc>
                  <a:txBody>
                    <a:bodyPr/>
                    <a:lstStyle/>
                    <a:p>
                      <a:r>
                        <a:rPr lang="nb-NO" sz="1600" dirty="0"/>
                        <a:t>Sosial kompetanse</a:t>
                      </a:r>
                    </a:p>
                  </a:txBody>
                  <a:tcPr/>
                </a:tc>
                <a:tc>
                  <a:txBody>
                    <a:bodyPr/>
                    <a:lstStyle/>
                    <a:p>
                      <a:r>
                        <a:rPr lang="nb-NO" sz="1600" dirty="0">
                          <a:hlinkClick r:id="rId6"/>
                        </a:rPr>
                        <a:t>samspillere.no</a:t>
                      </a:r>
                      <a:r>
                        <a:rPr lang="nb-NO" sz="1600" dirty="0"/>
                        <a:t> </a:t>
                      </a:r>
                    </a:p>
                    <a:p>
                      <a:endParaRPr lang="nb-NO" sz="1600" dirty="0"/>
                    </a:p>
                    <a:p>
                      <a:r>
                        <a:rPr lang="nb-NO" sz="1600" dirty="0">
                          <a:hlinkClick r:id="rId7"/>
                        </a:rPr>
                        <a:t>samspillere.no/til-hjelpere/</a:t>
                      </a:r>
                      <a:r>
                        <a:rPr lang="nb-NO" sz="1600" dirty="0"/>
                        <a:t> </a:t>
                      </a:r>
                    </a:p>
                  </a:txBody>
                  <a:tcPr/>
                </a:tc>
                <a:tc>
                  <a:txBody>
                    <a:bodyPr/>
                    <a:lstStyle/>
                    <a:p>
                      <a:pPr algn="ctr"/>
                      <a:r>
                        <a:rPr lang="nb-NO" sz="1600" dirty="0"/>
                        <a:t>ja</a:t>
                      </a:r>
                    </a:p>
                  </a:txBody>
                  <a:tcPr/>
                </a:tc>
                <a:tc>
                  <a:txBody>
                    <a:bodyPr/>
                    <a:lstStyle/>
                    <a:p>
                      <a:r>
                        <a:rPr lang="nb-NO" sz="1600" dirty="0"/>
                        <a:t>Følelser – Ensomhet – Samarbeid – Samtaler – God og dårlig stemning – En god venn – Fysisk nærhet – Uforutsette  hendelser – Å vente på tur – Autoriteter – Tidsmestring – Sosiale medier – Spill og lek – Spising og måltider – Kroppen og klærne  </a:t>
                      </a:r>
                    </a:p>
                  </a:txBody>
                  <a:tcPr/>
                </a:tc>
                <a:extLst>
                  <a:ext uri="{0D108BD9-81ED-4DB2-BD59-A6C34878D82A}">
                    <a16:rowId xmlns:a16="http://schemas.microsoft.com/office/drawing/2014/main" val="2642263955"/>
                  </a:ext>
                </a:extLst>
              </a:tr>
              <a:tr h="370840">
                <a:tc>
                  <a:txBody>
                    <a:bodyPr/>
                    <a:lstStyle/>
                    <a:p>
                      <a:r>
                        <a:rPr lang="nb-NO" sz="1600" dirty="0"/>
                        <a:t>Å ta hånd om egen helse</a:t>
                      </a:r>
                    </a:p>
                  </a:txBody>
                  <a:tcPr/>
                </a:tc>
                <a:tc>
                  <a:txBody>
                    <a:bodyPr/>
                    <a:lstStyle/>
                    <a:p>
                      <a:r>
                        <a:rPr lang="nb-NO" sz="1600" dirty="0">
                          <a:hlinkClick r:id="rId8"/>
                        </a:rPr>
                        <a:t>helsevel.no</a:t>
                      </a:r>
                      <a:r>
                        <a:rPr lang="nb-NO" sz="1600" dirty="0"/>
                        <a:t> </a:t>
                      </a:r>
                    </a:p>
                    <a:p>
                      <a:endParaRPr lang="nb-NO" sz="1600" dirty="0"/>
                    </a:p>
                    <a:p>
                      <a:r>
                        <a:rPr lang="nb-NO" sz="1600" dirty="0">
                          <a:hlinkClick r:id="rId9"/>
                        </a:rPr>
                        <a:t>helsevel.no/til-</a:t>
                      </a:r>
                      <a:r>
                        <a:rPr lang="nb-NO" sz="1600" dirty="0" err="1">
                          <a:hlinkClick r:id="rId9"/>
                        </a:rPr>
                        <a:t>stottepersoner</a:t>
                      </a:r>
                      <a:r>
                        <a:rPr lang="nb-NO" sz="1600" dirty="0">
                          <a:hlinkClick r:id="rId9"/>
                        </a:rPr>
                        <a:t>/</a:t>
                      </a:r>
                      <a:r>
                        <a:rPr lang="nb-NO" sz="1600" dirty="0"/>
                        <a:t> </a:t>
                      </a:r>
                    </a:p>
                  </a:txBody>
                  <a:tcPr/>
                </a:tc>
                <a:tc>
                  <a:txBody>
                    <a:bodyPr/>
                    <a:lstStyle/>
                    <a:p>
                      <a:pPr algn="ctr"/>
                      <a:r>
                        <a:rPr lang="nb-NO" sz="1600" dirty="0"/>
                        <a:t>ja</a:t>
                      </a:r>
                    </a:p>
                  </a:txBody>
                  <a:tcPr/>
                </a:tc>
                <a:tc>
                  <a:txBody>
                    <a:bodyPr/>
                    <a:lstStyle/>
                    <a:p>
                      <a:r>
                        <a:rPr lang="nb-NO" sz="1600" dirty="0"/>
                        <a:t>Helse – Hos legen – Hos tannlegen – Prøver og undersøkelser – Medisiner – På sykehus – Vanlige helseplager – Øyeblikkelig hjelp – Yrker innen helse – Psykisk helse – Kropp og sex – Forebygging – Hygiene – Fysisk aktivitet – Matvaner – Teknologi for helse – Helse og penger – Rett til tjenester</a:t>
                      </a:r>
                    </a:p>
                  </a:txBody>
                  <a:tcPr/>
                </a:tc>
                <a:extLst>
                  <a:ext uri="{0D108BD9-81ED-4DB2-BD59-A6C34878D82A}">
                    <a16:rowId xmlns:a16="http://schemas.microsoft.com/office/drawing/2014/main" val="171719076"/>
                  </a:ext>
                </a:extLst>
              </a:tr>
            </a:tbl>
          </a:graphicData>
        </a:graphic>
      </p:graphicFrame>
      <p:sp>
        <p:nvSpPr>
          <p:cNvPr id="3" name="TekstSylinder 2">
            <a:extLst>
              <a:ext uri="{FF2B5EF4-FFF2-40B4-BE49-F238E27FC236}">
                <a16:creationId xmlns:a16="http://schemas.microsoft.com/office/drawing/2014/main" id="{3CFD05D6-98EE-1F24-9CF8-B67A424C1E90}"/>
              </a:ext>
            </a:extLst>
          </p:cNvPr>
          <p:cNvSpPr txBox="1"/>
          <p:nvPr/>
        </p:nvSpPr>
        <p:spPr>
          <a:xfrm>
            <a:off x="0" y="0"/>
            <a:ext cx="12191999" cy="707886"/>
          </a:xfrm>
          <a:prstGeom prst="rect">
            <a:avLst/>
          </a:prstGeom>
          <a:noFill/>
        </p:spPr>
        <p:txBody>
          <a:bodyPr wrap="square" rtlCol="0">
            <a:spAutoFit/>
          </a:bodyPr>
          <a:lstStyle/>
          <a:p>
            <a:pPr marL="180975"/>
            <a:r>
              <a:rPr lang="nb-NO" sz="2000" b="1" dirty="0">
                <a:solidFill>
                  <a:srgbClr val="156082"/>
                </a:solidFill>
              </a:rPr>
              <a:t>Bl.a. disse </a:t>
            </a:r>
            <a:r>
              <a:rPr lang="nb-NO" sz="2000" b="1" dirty="0">
                <a:solidFill>
                  <a:srgbClr val="E97132"/>
                </a:solidFill>
              </a:rPr>
              <a:t>temaer</a:t>
            </a:r>
            <a:r>
              <a:rPr lang="nb-NO" sz="2000" b="1" dirty="0">
                <a:solidFill>
                  <a:srgbClr val="156082"/>
                </a:solidFill>
              </a:rPr>
              <a:t> kan dere finne</a:t>
            </a:r>
            <a:endParaRPr lang="nb-NO" sz="2000" b="1" dirty="0">
              <a:solidFill>
                <a:srgbClr val="E97132"/>
              </a:solidFill>
            </a:endParaRPr>
          </a:p>
          <a:p>
            <a:pPr marL="180975"/>
            <a:r>
              <a:rPr lang="nb-NO" sz="2000" b="1" dirty="0">
                <a:solidFill>
                  <a:srgbClr val="156082"/>
                </a:solidFill>
              </a:rPr>
              <a:t>blant Kardes e-læringsressurser på </a:t>
            </a:r>
            <a:r>
              <a:rPr lang="nb-NO" sz="2000" b="1" dirty="0">
                <a:solidFill>
                  <a:srgbClr val="156082"/>
                </a:solidFill>
                <a:hlinkClick r:id="rId10">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spTree>
    <p:extLst>
      <p:ext uri="{BB962C8B-B14F-4D97-AF65-F5344CB8AC3E}">
        <p14:creationId xmlns:p14="http://schemas.microsoft.com/office/powerpoint/2010/main" val="3417498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5AF6E-C9EE-2A16-EF0B-CF5002612B3F}"/>
            </a:ext>
          </a:extLst>
        </p:cNvPr>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648173A8-9F03-8706-97A1-6CE09483E1E3}"/>
              </a:ext>
            </a:extLst>
          </p:cNvPr>
          <p:cNvGraphicFramePr>
            <a:graphicFrameLocks noGrp="1"/>
          </p:cNvGraphicFramePr>
          <p:nvPr>
            <p:extLst>
              <p:ext uri="{D42A27DB-BD31-4B8C-83A1-F6EECF244321}">
                <p14:modId xmlns:p14="http://schemas.microsoft.com/office/powerpoint/2010/main" val="2408599933"/>
              </p:ext>
            </p:extLst>
          </p:nvPr>
        </p:nvGraphicFramePr>
        <p:xfrm>
          <a:off x="281561" y="1053676"/>
          <a:ext cx="11617928" cy="4724400"/>
        </p:xfrm>
        <a:graphic>
          <a:graphicData uri="http://schemas.openxmlformats.org/drawingml/2006/table">
            <a:tbl>
              <a:tblPr firstRow="1" bandRow="1">
                <a:tableStyleId>{00A15C55-8517-42AA-B614-E9B94910E393}</a:tableStyleId>
              </a:tblPr>
              <a:tblGrid>
                <a:gridCol w="3837113">
                  <a:extLst>
                    <a:ext uri="{9D8B030D-6E8A-4147-A177-3AD203B41FA5}">
                      <a16:colId xmlns:a16="http://schemas.microsoft.com/office/drawing/2014/main" val="3089208421"/>
                    </a:ext>
                  </a:extLst>
                </a:gridCol>
                <a:gridCol w="2255146">
                  <a:extLst>
                    <a:ext uri="{9D8B030D-6E8A-4147-A177-3AD203B41FA5}">
                      <a16:colId xmlns:a16="http://schemas.microsoft.com/office/drawing/2014/main" val="2003856232"/>
                    </a:ext>
                  </a:extLst>
                </a:gridCol>
                <a:gridCol w="768545">
                  <a:extLst>
                    <a:ext uri="{9D8B030D-6E8A-4147-A177-3AD203B41FA5}">
                      <a16:colId xmlns:a16="http://schemas.microsoft.com/office/drawing/2014/main" val="3238031493"/>
                    </a:ext>
                  </a:extLst>
                </a:gridCol>
                <a:gridCol w="4757124">
                  <a:extLst>
                    <a:ext uri="{9D8B030D-6E8A-4147-A177-3AD203B41FA5}">
                      <a16:colId xmlns:a16="http://schemas.microsoft.com/office/drawing/2014/main" val="109532789"/>
                    </a:ext>
                  </a:extLst>
                </a:gridCol>
              </a:tblGrid>
              <a:tr h="370840">
                <a:tc>
                  <a:txBody>
                    <a:bodyPr/>
                    <a:lstStyle/>
                    <a:p>
                      <a:r>
                        <a:rPr lang="nb-NO" dirty="0"/>
                        <a:t>Opplæringsbehov knyttet til …</a:t>
                      </a:r>
                    </a:p>
                  </a:txBody>
                  <a:tcPr/>
                </a:tc>
                <a:tc>
                  <a:txBody>
                    <a:bodyPr/>
                    <a:lstStyle/>
                    <a:p>
                      <a:r>
                        <a:rPr lang="nb-NO" dirty="0"/>
                        <a:t>E-læringsressurs</a:t>
                      </a:r>
                    </a:p>
                    <a:p>
                      <a:r>
                        <a:rPr lang="nb-NO" dirty="0"/>
                        <a:t>og  For hjelpere</a:t>
                      </a:r>
                    </a:p>
                  </a:txBody>
                  <a:tcPr/>
                </a:tc>
                <a:tc>
                  <a:txBody>
                    <a:bodyPr/>
                    <a:lstStyle/>
                    <a:p>
                      <a:pPr algn="ctr"/>
                      <a:r>
                        <a:rPr lang="nb-NO" dirty="0"/>
                        <a:t>Quiz</a:t>
                      </a:r>
                    </a:p>
                  </a:txBody>
                  <a:tcPr/>
                </a:tc>
                <a:tc>
                  <a:txBody>
                    <a:bodyPr/>
                    <a:lstStyle/>
                    <a:p>
                      <a:r>
                        <a:rPr lang="nb-NO" dirty="0"/>
                        <a:t>Dette kan brukeren lære om</a:t>
                      </a:r>
                    </a:p>
                  </a:txBody>
                  <a:tcPr/>
                </a:tc>
                <a:extLst>
                  <a:ext uri="{0D108BD9-81ED-4DB2-BD59-A6C34878D82A}">
                    <a16:rowId xmlns:a16="http://schemas.microsoft.com/office/drawing/2014/main" val="783666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Å bo selvstendig i eget hjem</a:t>
                      </a:r>
                    </a:p>
                  </a:txBody>
                  <a:tcPr/>
                </a:tc>
                <a:tc>
                  <a:txBody>
                    <a:bodyPr/>
                    <a:lstStyle/>
                    <a:p>
                      <a:r>
                        <a:rPr lang="nb-NO" sz="1600" dirty="0">
                          <a:hlinkClick r:id="rId2"/>
                        </a:rPr>
                        <a:t>domoteus.no</a:t>
                      </a:r>
                      <a:endParaRPr lang="nb-NO" sz="1600" dirty="0"/>
                    </a:p>
                    <a:p>
                      <a:endParaRPr lang="nb-NO" sz="1600" dirty="0"/>
                    </a:p>
                    <a:p>
                      <a:r>
                        <a:rPr lang="nb-NO" sz="1600" dirty="0">
                          <a:hlinkClick r:id="rId3"/>
                        </a:rPr>
                        <a:t>domoteus.no/til-stottepersoner/</a:t>
                      </a:r>
                      <a:r>
                        <a:rPr lang="nb-NO" sz="1600" dirty="0"/>
                        <a:t> </a:t>
                      </a:r>
                    </a:p>
                  </a:txBody>
                  <a:tcPr/>
                </a:tc>
                <a:tc>
                  <a:txBody>
                    <a:bodyPr/>
                    <a:lstStyle/>
                    <a:p>
                      <a:pPr algn="ctr"/>
                      <a:r>
                        <a:rPr lang="nb-NO" sz="1600" dirty="0"/>
                        <a:t>ja</a:t>
                      </a:r>
                    </a:p>
                  </a:txBody>
                  <a:tcPr/>
                </a:tc>
                <a:tc>
                  <a:txBody>
                    <a:bodyPr/>
                    <a:lstStyle/>
                    <a:p>
                      <a:r>
                        <a:rPr lang="nb-NO" sz="1600" dirty="0"/>
                        <a:t>Å bo i eget hjem – Teknologi – Trygg og sikker – Bygningen – Rent og ryddig – Miljø – Kjøkken og mat – Bad og toalett – Personlig hygiene – Klær og sko – Tekstiler – Helse – Penger – Post og beskjeder – Kalender og planer – Ute av hjemmet – Innkjøp – Fritid  og ferie – Kommunikasjon – Samfunn – Hjelp  å få</a:t>
                      </a:r>
                    </a:p>
                  </a:txBody>
                  <a:tcPr/>
                </a:tc>
                <a:extLst>
                  <a:ext uri="{0D108BD9-81ED-4DB2-BD59-A6C34878D82A}">
                    <a16:rowId xmlns:a16="http://schemas.microsoft.com/office/drawing/2014/main" val="3479200603"/>
                  </a:ext>
                </a:extLst>
              </a:tr>
              <a:tr h="370840">
                <a:tc>
                  <a:txBody>
                    <a:bodyPr/>
                    <a:lstStyle/>
                    <a:p>
                      <a:r>
                        <a:rPr lang="nb-NO" sz="1600" dirty="0"/>
                        <a:t>Å lage mat (oppskrifter og filmer fra kokeboken Så godt!)</a:t>
                      </a:r>
                    </a:p>
                  </a:txBody>
                  <a:tcPr/>
                </a:tc>
                <a:tc>
                  <a:txBody>
                    <a:bodyPr/>
                    <a:lstStyle/>
                    <a:p>
                      <a:r>
                        <a:rPr lang="nb-NO" sz="1600" dirty="0">
                          <a:hlinkClick r:id="rId4"/>
                        </a:rPr>
                        <a:t>matfilmer.org</a:t>
                      </a:r>
                      <a:r>
                        <a:rPr lang="nb-NO" sz="1600" dirty="0"/>
                        <a:t> </a:t>
                      </a:r>
                    </a:p>
                  </a:txBody>
                  <a:tcPr/>
                </a:tc>
                <a:tc>
                  <a:txBody>
                    <a:bodyPr/>
                    <a:lstStyle/>
                    <a:p>
                      <a:pPr algn="ctr"/>
                      <a:r>
                        <a:rPr lang="nb-NO" sz="1600" dirty="0"/>
                        <a:t>nei</a:t>
                      </a:r>
                    </a:p>
                  </a:txBody>
                  <a:tcPr/>
                </a:tc>
                <a:tc>
                  <a:txBody>
                    <a:bodyPr/>
                    <a:lstStyle/>
                    <a:p>
                      <a:r>
                        <a:rPr lang="nb-NO" sz="1600" dirty="0"/>
                        <a:t>Afrikansk tomatsuppe – Avokadosalat – Blomkål-suppe – Blåbærkake – Bringebær i rød gelé – Bønnegryte – Dip med chilisaus – Dressing med balsamico – Ertestuing – Hvit fisk med rød pesto – Kylling  i ovn – Kylling med honning og lime – Laks med pesto – Olivenbrød – Poteter i ovn – Sandwich med tunfisksalat – Smoothie – Smørbrød med ost og kalkunskinke – Sosekjøtt – Tomatsalat – Tortilla med laks – Varme tortillas</a:t>
                      </a:r>
                    </a:p>
                  </a:txBody>
                  <a:tcPr/>
                </a:tc>
                <a:extLst>
                  <a:ext uri="{0D108BD9-81ED-4DB2-BD59-A6C34878D82A}">
                    <a16:rowId xmlns:a16="http://schemas.microsoft.com/office/drawing/2014/main" val="2266173340"/>
                  </a:ext>
                </a:extLst>
              </a:tr>
            </a:tbl>
          </a:graphicData>
        </a:graphic>
      </p:graphicFrame>
      <p:sp>
        <p:nvSpPr>
          <p:cNvPr id="3" name="TekstSylinder 2">
            <a:extLst>
              <a:ext uri="{FF2B5EF4-FFF2-40B4-BE49-F238E27FC236}">
                <a16:creationId xmlns:a16="http://schemas.microsoft.com/office/drawing/2014/main" id="{420C25E5-9587-8283-165F-3B71C98C17EE}"/>
              </a:ext>
            </a:extLst>
          </p:cNvPr>
          <p:cNvSpPr txBox="1"/>
          <p:nvPr/>
        </p:nvSpPr>
        <p:spPr>
          <a:xfrm>
            <a:off x="0" y="0"/>
            <a:ext cx="12191999" cy="707886"/>
          </a:xfrm>
          <a:prstGeom prst="rect">
            <a:avLst/>
          </a:prstGeom>
          <a:noFill/>
        </p:spPr>
        <p:txBody>
          <a:bodyPr wrap="square" rtlCol="0">
            <a:spAutoFit/>
          </a:bodyPr>
          <a:lstStyle/>
          <a:p>
            <a:pPr marL="180975"/>
            <a:r>
              <a:rPr lang="nb-NO" sz="2000" b="1" dirty="0">
                <a:solidFill>
                  <a:srgbClr val="156082"/>
                </a:solidFill>
              </a:rPr>
              <a:t>Bl.a. disse </a:t>
            </a:r>
            <a:r>
              <a:rPr lang="nb-NO" sz="2000" b="1" dirty="0">
                <a:solidFill>
                  <a:srgbClr val="E97132"/>
                </a:solidFill>
              </a:rPr>
              <a:t>temaer</a:t>
            </a:r>
            <a:r>
              <a:rPr lang="nb-NO" sz="2000" b="1" dirty="0">
                <a:solidFill>
                  <a:srgbClr val="156082"/>
                </a:solidFill>
              </a:rPr>
              <a:t> kan dere finne</a:t>
            </a:r>
            <a:endParaRPr lang="nb-NO" sz="2000" b="1" dirty="0">
              <a:solidFill>
                <a:srgbClr val="E97132"/>
              </a:solidFill>
            </a:endParaRPr>
          </a:p>
          <a:p>
            <a:pPr marL="180975"/>
            <a:r>
              <a:rPr lang="nb-NO" sz="2000" b="1" dirty="0">
                <a:solidFill>
                  <a:srgbClr val="156082"/>
                </a:solidFill>
              </a:rPr>
              <a:t>blant Kardes e-læringsressurser på </a:t>
            </a:r>
            <a:r>
              <a:rPr lang="nb-NO" sz="2000" b="1" dirty="0">
                <a:solidFill>
                  <a:srgbClr val="156082"/>
                </a:solidFill>
                <a:hlinkClick r:id="rId5">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spTree>
    <p:extLst>
      <p:ext uri="{BB962C8B-B14F-4D97-AF65-F5344CB8AC3E}">
        <p14:creationId xmlns:p14="http://schemas.microsoft.com/office/powerpoint/2010/main" val="212791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6B96F-5497-745E-1974-44243DAB94BE}"/>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77EEA888-1751-20AF-0F46-BC1EFE2439AE}"/>
              </a:ext>
            </a:extLst>
          </p:cNvPr>
          <p:cNvSpPr txBox="1"/>
          <p:nvPr/>
        </p:nvSpPr>
        <p:spPr>
          <a:xfrm>
            <a:off x="0" y="0"/>
            <a:ext cx="12191999" cy="707886"/>
          </a:xfrm>
          <a:prstGeom prst="rect">
            <a:avLst/>
          </a:prstGeom>
          <a:noFill/>
        </p:spPr>
        <p:txBody>
          <a:bodyPr wrap="square" rtlCol="0">
            <a:spAutoFit/>
          </a:bodyPr>
          <a:lstStyle/>
          <a:p>
            <a:pPr marL="180975"/>
            <a:r>
              <a:rPr lang="nb-NO" sz="2000" b="1" dirty="0">
                <a:solidFill>
                  <a:srgbClr val="156082"/>
                </a:solidFill>
              </a:rPr>
              <a:t>Bl.a. disse </a:t>
            </a:r>
            <a:r>
              <a:rPr lang="nb-NO" sz="2000" b="1" dirty="0">
                <a:solidFill>
                  <a:srgbClr val="E97132"/>
                </a:solidFill>
              </a:rPr>
              <a:t>temaer</a:t>
            </a:r>
            <a:r>
              <a:rPr lang="nb-NO" sz="2000" b="1" dirty="0">
                <a:solidFill>
                  <a:srgbClr val="156082"/>
                </a:solidFill>
              </a:rPr>
              <a:t> kan dere finne</a:t>
            </a:r>
            <a:endParaRPr lang="nb-NO" sz="2000" b="1" dirty="0">
              <a:solidFill>
                <a:srgbClr val="E97132"/>
              </a:solidFill>
            </a:endParaRPr>
          </a:p>
          <a:p>
            <a:pPr marL="180975"/>
            <a:r>
              <a:rPr lang="nb-NO" sz="2000" b="1" dirty="0">
                <a:solidFill>
                  <a:srgbClr val="156082"/>
                </a:solidFill>
              </a:rPr>
              <a:t>blant 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graphicFrame>
        <p:nvGraphicFramePr>
          <p:cNvPr id="2" name="Tabell 2">
            <a:extLst>
              <a:ext uri="{FF2B5EF4-FFF2-40B4-BE49-F238E27FC236}">
                <a16:creationId xmlns:a16="http://schemas.microsoft.com/office/drawing/2014/main" id="{90435491-C91E-7515-A1A7-943D2D898DC0}"/>
              </a:ext>
            </a:extLst>
          </p:cNvPr>
          <p:cNvGraphicFramePr>
            <a:graphicFrameLocks noGrp="1"/>
          </p:cNvGraphicFramePr>
          <p:nvPr>
            <p:extLst>
              <p:ext uri="{D42A27DB-BD31-4B8C-83A1-F6EECF244321}">
                <p14:modId xmlns:p14="http://schemas.microsoft.com/office/powerpoint/2010/main" val="3871948790"/>
              </p:ext>
            </p:extLst>
          </p:nvPr>
        </p:nvGraphicFramePr>
        <p:xfrm>
          <a:off x="287036" y="1019582"/>
          <a:ext cx="11617928" cy="4907280"/>
        </p:xfrm>
        <a:graphic>
          <a:graphicData uri="http://schemas.openxmlformats.org/drawingml/2006/table">
            <a:tbl>
              <a:tblPr firstRow="1" bandRow="1">
                <a:tableStyleId>{00A15C55-8517-42AA-B614-E9B94910E393}</a:tableStyleId>
              </a:tblPr>
              <a:tblGrid>
                <a:gridCol w="3837113">
                  <a:extLst>
                    <a:ext uri="{9D8B030D-6E8A-4147-A177-3AD203B41FA5}">
                      <a16:colId xmlns:a16="http://schemas.microsoft.com/office/drawing/2014/main" val="3089208421"/>
                    </a:ext>
                  </a:extLst>
                </a:gridCol>
                <a:gridCol w="2255146">
                  <a:extLst>
                    <a:ext uri="{9D8B030D-6E8A-4147-A177-3AD203B41FA5}">
                      <a16:colId xmlns:a16="http://schemas.microsoft.com/office/drawing/2014/main" val="2003856232"/>
                    </a:ext>
                  </a:extLst>
                </a:gridCol>
                <a:gridCol w="768545">
                  <a:extLst>
                    <a:ext uri="{9D8B030D-6E8A-4147-A177-3AD203B41FA5}">
                      <a16:colId xmlns:a16="http://schemas.microsoft.com/office/drawing/2014/main" val="3238031493"/>
                    </a:ext>
                  </a:extLst>
                </a:gridCol>
                <a:gridCol w="4757124">
                  <a:extLst>
                    <a:ext uri="{9D8B030D-6E8A-4147-A177-3AD203B41FA5}">
                      <a16:colId xmlns:a16="http://schemas.microsoft.com/office/drawing/2014/main" val="109532789"/>
                    </a:ext>
                  </a:extLst>
                </a:gridCol>
              </a:tblGrid>
              <a:tr h="370840">
                <a:tc>
                  <a:txBody>
                    <a:bodyPr/>
                    <a:lstStyle/>
                    <a:p>
                      <a:r>
                        <a:rPr lang="nb-NO" dirty="0"/>
                        <a:t>Opplæringsbehov knyttet til …</a:t>
                      </a:r>
                    </a:p>
                  </a:txBody>
                  <a:tcPr/>
                </a:tc>
                <a:tc>
                  <a:txBody>
                    <a:bodyPr/>
                    <a:lstStyle/>
                    <a:p>
                      <a:r>
                        <a:rPr lang="nb-NO" dirty="0"/>
                        <a:t>E-læringsressurs</a:t>
                      </a:r>
                    </a:p>
                    <a:p>
                      <a:r>
                        <a:rPr lang="nb-NO" dirty="0"/>
                        <a:t>For hjelpere</a:t>
                      </a:r>
                    </a:p>
                  </a:txBody>
                  <a:tcPr/>
                </a:tc>
                <a:tc>
                  <a:txBody>
                    <a:bodyPr/>
                    <a:lstStyle/>
                    <a:p>
                      <a:pPr algn="ctr"/>
                      <a:r>
                        <a:rPr lang="nb-NO" dirty="0"/>
                        <a:t>Quiz</a:t>
                      </a:r>
                    </a:p>
                  </a:txBody>
                  <a:tcPr/>
                </a:tc>
                <a:tc>
                  <a:txBody>
                    <a:bodyPr/>
                    <a:lstStyle/>
                    <a:p>
                      <a:r>
                        <a:rPr lang="nb-NO" dirty="0"/>
                        <a:t>Dette kan brukeren lære om</a:t>
                      </a:r>
                    </a:p>
                  </a:txBody>
                  <a:tcPr/>
                </a:tc>
                <a:extLst>
                  <a:ext uri="{0D108BD9-81ED-4DB2-BD59-A6C34878D82A}">
                    <a16:rowId xmlns:a16="http://schemas.microsoft.com/office/drawing/2014/main" val="78366602"/>
                  </a:ext>
                </a:extLst>
              </a:tr>
              <a:tr h="370840">
                <a:tc>
                  <a:txBody>
                    <a:bodyPr/>
                    <a:lstStyle/>
                    <a:p>
                      <a:r>
                        <a:rPr lang="nb-NO" sz="1600" dirty="0"/>
                        <a:t>Ernæring og trening</a:t>
                      </a:r>
                    </a:p>
                  </a:txBody>
                  <a:tcPr/>
                </a:tc>
                <a:tc>
                  <a:txBody>
                    <a:bodyPr/>
                    <a:lstStyle/>
                    <a:p>
                      <a:r>
                        <a:rPr lang="nb-NO" sz="1600" dirty="0">
                          <a:hlinkClick r:id="rId3"/>
                        </a:rPr>
                        <a:t>matogtrivsel.no</a:t>
                      </a:r>
                      <a:r>
                        <a:rPr lang="nb-NO" sz="1600" dirty="0"/>
                        <a:t> </a:t>
                      </a:r>
                    </a:p>
                  </a:txBody>
                  <a:tcPr/>
                </a:tc>
                <a:tc>
                  <a:txBody>
                    <a:bodyPr/>
                    <a:lstStyle/>
                    <a:p>
                      <a:pPr algn="ctr"/>
                      <a:r>
                        <a:rPr lang="nb-NO" sz="1600" dirty="0"/>
                        <a:t>ja</a:t>
                      </a:r>
                    </a:p>
                  </a:txBody>
                  <a:tcPr/>
                </a:tc>
                <a:tc>
                  <a:txBody>
                    <a:bodyPr/>
                    <a:lstStyle/>
                    <a:p>
                      <a:r>
                        <a:rPr lang="nb-NO" sz="1600" dirty="0"/>
                        <a:t>Råd om kosthold – Hvordan spise sunt nok – 5 om dagen – Lage middag selv – Ferdigretter – Handle mat – Veiing og å gå ned i vekt – Fysisk aktivitet – Forskjellige aktiviteter – Spising og trening</a:t>
                      </a:r>
                    </a:p>
                  </a:txBody>
                  <a:tcPr/>
                </a:tc>
                <a:extLst>
                  <a:ext uri="{0D108BD9-81ED-4DB2-BD59-A6C34878D82A}">
                    <a16:rowId xmlns:a16="http://schemas.microsoft.com/office/drawing/2014/main" val="2412598310"/>
                  </a:ext>
                </a:extLst>
              </a:tr>
              <a:tr h="370840">
                <a:tc>
                  <a:txBody>
                    <a:bodyPr/>
                    <a:lstStyle/>
                    <a:p>
                      <a:r>
                        <a:rPr lang="nb-NO" sz="1600" dirty="0"/>
                        <a:t>Arbeidslivet</a:t>
                      </a:r>
                    </a:p>
                  </a:txBody>
                  <a:tcPr/>
                </a:tc>
                <a:tc>
                  <a:txBody>
                    <a:bodyPr/>
                    <a:lstStyle/>
                    <a:p>
                      <a:r>
                        <a:rPr lang="nb-NO" sz="1600" dirty="0">
                          <a:hlinkClick r:id="rId4"/>
                        </a:rPr>
                        <a:t>laboris.no</a:t>
                      </a:r>
                      <a:r>
                        <a:rPr lang="nb-NO" sz="1600" dirty="0"/>
                        <a:t>  </a:t>
                      </a:r>
                    </a:p>
                  </a:txBody>
                  <a:tcPr/>
                </a:tc>
                <a:tc>
                  <a:txBody>
                    <a:bodyPr/>
                    <a:lstStyle/>
                    <a:p>
                      <a:pPr algn="ctr"/>
                      <a:r>
                        <a:rPr lang="nb-NO" sz="1600" dirty="0"/>
                        <a:t>ja</a:t>
                      </a:r>
                    </a:p>
                  </a:txBody>
                  <a:tcPr/>
                </a:tc>
                <a:tc>
                  <a:txBody>
                    <a:bodyPr/>
                    <a:lstStyle/>
                    <a:p>
                      <a:r>
                        <a:rPr lang="nb-NO" sz="1600" dirty="0"/>
                        <a:t>Ulike jobber – Å få ny jobb – Rettigheter og plikter –  Riktig  oppførsel på jobb – Hjelp og støtte – Helse, miljø og sikkerhet</a:t>
                      </a:r>
                    </a:p>
                  </a:txBody>
                  <a:tcPr/>
                </a:tc>
                <a:extLst>
                  <a:ext uri="{0D108BD9-81ED-4DB2-BD59-A6C34878D82A}">
                    <a16:rowId xmlns:a16="http://schemas.microsoft.com/office/drawing/2014/main" val="4201364749"/>
                  </a:ext>
                </a:extLst>
              </a:tr>
              <a:tr h="0">
                <a:tc>
                  <a:txBody>
                    <a:bodyPr/>
                    <a:lstStyle/>
                    <a:p>
                      <a:r>
                        <a:rPr lang="nb-NO" sz="1600" dirty="0"/>
                        <a:t>Nettvett</a:t>
                      </a:r>
                    </a:p>
                  </a:txBody>
                  <a:tcPr/>
                </a:tc>
                <a:tc>
                  <a:txBody>
                    <a:bodyPr/>
                    <a:lstStyle/>
                    <a:p>
                      <a:r>
                        <a:rPr lang="nb-NO" sz="1600" dirty="0">
                          <a:hlinkClick r:id="rId5"/>
                        </a:rPr>
                        <a:t>mittnettvett.no</a:t>
                      </a:r>
                      <a:r>
                        <a:rPr lang="nb-NO" sz="1600" dirty="0"/>
                        <a:t> </a:t>
                      </a:r>
                    </a:p>
                  </a:txBody>
                  <a:tcPr/>
                </a:tc>
                <a:tc>
                  <a:txBody>
                    <a:bodyPr/>
                    <a:lstStyle/>
                    <a:p>
                      <a:pPr algn="ctr"/>
                      <a:r>
                        <a:rPr lang="nb-NO" sz="1600" dirty="0"/>
                        <a:t>ja</a:t>
                      </a:r>
                    </a:p>
                  </a:txBody>
                  <a:tcPr/>
                </a:tc>
                <a:tc>
                  <a:txBody>
                    <a:bodyPr/>
                    <a:lstStyle/>
                    <a:p>
                      <a:r>
                        <a:rPr lang="nb-NO" sz="1600" dirty="0"/>
                        <a:t>Huskeregler – Farlige lenker – Pin-koder og passord – Venner på nettet – Dårlig oppførsel – Blokkere og rapportere – Deling av innhold – Deling av posisjon –Fjerne informasjon – Penger på nettet – ID-tyveri – Anmelde – Falsk verden – Uønsket reklame – Ubehagelig innhold – </a:t>
                      </a:r>
                      <a:r>
                        <a:rPr lang="nb-NO" sz="1600" dirty="0" err="1"/>
                        <a:t>Dating</a:t>
                      </a:r>
                      <a:r>
                        <a:rPr lang="nb-NO" sz="1600" dirty="0"/>
                        <a:t> på nettet – Dataspill på nettet – Skadelige programmer</a:t>
                      </a:r>
                    </a:p>
                  </a:txBody>
                  <a:tcPr/>
                </a:tc>
                <a:extLst>
                  <a:ext uri="{0D108BD9-81ED-4DB2-BD59-A6C34878D82A}">
                    <a16:rowId xmlns:a16="http://schemas.microsoft.com/office/drawing/2014/main" val="2337891298"/>
                  </a:ext>
                </a:extLst>
              </a:tr>
              <a:tr h="370840">
                <a:tc>
                  <a:txBody>
                    <a:bodyPr/>
                    <a:lstStyle/>
                    <a:p>
                      <a:r>
                        <a:rPr lang="nb-NO" sz="1600" dirty="0"/>
                        <a:t>Rettigheter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hlinkClick r:id="rId6"/>
                        </a:rPr>
                        <a:t>karde.no/kdr</a:t>
                      </a:r>
                      <a:r>
                        <a:rPr lang="nb-NO" sz="1600" dirty="0"/>
                        <a:t> </a:t>
                      </a:r>
                    </a:p>
                  </a:txBody>
                  <a:tcPr/>
                </a:tc>
                <a:tc>
                  <a:txBody>
                    <a:bodyPr/>
                    <a:lstStyle/>
                    <a:p>
                      <a:pPr algn="ctr"/>
                      <a:r>
                        <a:rPr lang="nb-NO" sz="1600" dirty="0"/>
                        <a:t>ja</a:t>
                      </a:r>
                    </a:p>
                  </a:txBody>
                  <a:tcPr/>
                </a:tc>
                <a:tc>
                  <a:txBody>
                    <a:bodyPr/>
                    <a:lstStyle/>
                    <a:p>
                      <a:r>
                        <a:rPr lang="nb-NO" sz="1600" dirty="0"/>
                        <a:t>Bolig – Skole – Jobb – Fritid – Verge – Helse – Diskriminering </a:t>
                      </a:r>
                    </a:p>
                  </a:txBody>
                  <a:tcPr/>
                </a:tc>
                <a:extLst>
                  <a:ext uri="{0D108BD9-81ED-4DB2-BD59-A6C34878D82A}">
                    <a16:rowId xmlns:a16="http://schemas.microsoft.com/office/drawing/2014/main" val="3152252582"/>
                  </a:ext>
                </a:extLst>
              </a:tr>
            </a:tbl>
          </a:graphicData>
        </a:graphic>
      </p:graphicFrame>
    </p:spTree>
    <p:extLst>
      <p:ext uri="{BB962C8B-B14F-4D97-AF65-F5344CB8AC3E}">
        <p14:creationId xmlns:p14="http://schemas.microsoft.com/office/powerpoint/2010/main" val="3228960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6B96F-5497-745E-1974-44243DAB94BE}"/>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77EEA888-1751-20AF-0F46-BC1EFE2439AE}"/>
              </a:ext>
            </a:extLst>
          </p:cNvPr>
          <p:cNvSpPr txBox="1"/>
          <p:nvPr/>
        </p:nvSpPr>
        <p:spPr>
          <a:xfrm>
            <a:off x="0" y="0"/>
            <a:ext cx="12191999" cy="707886"/>
          </a:xfrm>
          <a:prstGeom prst="rect">
            <a:avLst/>
          </a:prstGeom>
          <a:noFill/>
        </p:spPr>
        <p:txBody>
          <a:bodyPr wrap="square" rtlCol="0">
            <a:spAutoFit/>
          </a:bodyPr>
          <a:lstStyle/>
          <a:p>
            <a:pPr marL="180975"/>
            <a:r>
              <a:rPr lang="nb-NO" sz="2000" b="1" dirty="0">
                <a:solidFill>
                  <a:srgbClr val="156082"/>
                </a:solidFill>
              </a:rPr>
              <a:t>Bl.a. disse </a:t>
            </a:r>
            <a:r>
              <a:rPr lang="nb-NO" sz="2000" b="1" dirty="0">
                <a:solidFill>
                  <a:srgbClr val="E97132"/>
                </a:solidFill>
              </a:rPr>
              <a:t>temaer</a:t>
            </a:r>
            <a:r>
              <a:rPr lang="nb-NO" sz="2000" b="1" dirty="0">
                <a:solidFill>
                  <a:srgbClr val="156082"/>
                </a:solidFill>
              </a:rPr>
              <a:t> kan dere finne</a:t>
            </a:r>
            <a:endParaRPr lang="nb-NO" sz="2000" b="1" dirty="0">
              <a:solidFill>
                <a:srgbClr val="E97132"/>
              </a:solidFill>
            </a:endParaRPr>
          </a:p>
          <a:p>
            <a:pPr marL="180975"/>
            <a:r>
              <a:rPr lang="nb-NO" sz="2000" b="1" dirty="0">
                <a:solidFill>
                  <a:srgbClr val="156082"/>
                </a:solidFill>
              </a:rPr>
              <a:t>blant 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graphicFrame>
        <p:nvGraphicFramePr>
          <p:cNvPr id="2" name="Tabell 2">
            <a:extLst>
              <a:ext uri="{FF2B5EF4-FFF2-40B4-BE49-F238E27FC236}">
                <a16:creationId xmlns:a16="http://schemas.microsoft.com/office/drawing/2014/main" id="{90435491-C91E-7515-A1A7-943D2D898DC0}"/>
              </a:ext>
            </a:extLst>
          </p:cNvPr>
          <p:cNvGraphicFramePr>
            <a:graphicFrameLocks noGrp="1"/>
          </p:cNvGraphicFramePr>
          <p:nvPr>
            <p:extLst>
              <p:ext uri="{D42A27DB-BD31-4B8C-83A1-F6EECF244321}">
                <p14:modId xmlns:p14="http://schemas.microsoft.com/office/powerpoint/2010/main" val="262250447"/>
              </p:ext>
            </p:extLst>
          </p:nvPr>
        </p:nvGraphicFramePr>
        <p:xfrm>
          <a:off x="287036" y="906034"/>
          <a:ext cx="11617928" cy="3479800"/>
        </p:xfrm>
        <a:graphic>
          <a:graphicData uri="http://schemas.openxmlformats.org/drawingml/2006/table">
            <a:tbl>
              <a:tblPr firstRow="1" bandRow="1">
                <a:tableStyleId>{00A15C55-8517-42AA-B614-E9B94910E393}</a:tableStyleId>
              </a:tblPr>
              <a:tblGrid>
                <a:gridCol w="3837113">
                  <a:extLst>
                    <a:ext uri="{9D8B030D-6E8A-4147-A177-3AD203B41FA5}">
                      <a16:colId xmlns:a16="http://schemas.microsoft.com/office/drawing/2014/main" val="3089208421"/>
                    </a:ext>
                  </a:extLst>
                </a:gridCol>
                <a:gridCol w="2255146">
                  <a:extLst>
                    <a:ext uri="{9D8B030D-6E8A-4147-A177-3AD203B41FA5}">
                      <a16:colId xmlns:a16="http://schemas.microsoft.com/office/drawing/2014/main" val="2003856232"/>
                    </a:ext>
                  </a:extLst>
                </a:gridCol>
                <a:gridCol w="768545">
                  <a:extLst>
                    <a:ext uri="{9D8B030D-6E8A-4147-A177-3AD203B41FA5}">
                      <a16:colId xmlns:a16="http://schemas.microsoft.com/office/drawing/2014/main" val="3238031493"/>
                    </a:ext>
                  </a:extLst>
                </a:gridCol>
                <a:gridCol w="4757124">
                  <a:extLst>
                    <a:ext uri="{9D8B030D-6E8A-4147-A177-3AD203B41FA5}">
                      <a16:colId xmlns:a16="http://schemas.microsoft.com/office/drawing/2014/main" val="109532789"/>
                    </a:ext>
                  </a:extLst>
                </a:gridCol>
              </a:tblGrid>
              <a:tr h="422206">
                <a:tc>
                  <a:txBody>
                    <a:bodyPr/>
                    <a:lstStyle/>
                    <a:p>
                      <a:r>
                        <a:rPr lang="nb-NO" dirty="0"/>
                        <a:t>Opplæringsbehov knyttet til …</a:t>
                      </a:r>
                    </a:p>
                  </a:txBody>
                  <a:tcPr/>
                </a:tc>
                <a:tc>
                  <a:txBody>
                    <a:bodyPr/>
                    <a:lstStyle/>
                    <a:p>
                      <a:r>
                        <a:rPr lang="nb-NO" dirty="0"/>
                        <a:t>E-læringsressurs</a:t>
                      </a:r>
                    </a:p>
                    <a:p>
                      <a:r>
                        <a:rPr lang="nb-NO" dirty="0"/>
                        <a:t>For hjelpere</a:t>
                      </a:r>
                    </a:p>
                  </a:txBody>
                  <a:tcPr/>
                </a:tc>
                <a:tc>
                  <a:txBody>
                    <a:bodyPr/>
                    <a:lstStyle/>
                    <a:p>
                      <a:pPr algn="ctr"/>
                      <a:r>
                        <a:rPr lang="nb-NO" dirty="0"/>
                        <a:t>Quiz</a:t>
                      </a:r>
                    </a:p>
                  </a:txBody>
                  <a:tcPr/>
                </a:tc>
                <a:tc>
                  <a:txBody>
                    <a:bodyPr/>
                    <a:lstStyle/>
                    <a:p>
                      <a:r>
                        <a:rPr lang="nb-NO" dirty="0"/>
                        <a:t>Dette kan brukeren lære om</a:t>
                      </a:r>
                    </a:p>
                  </a:txBody>
                  <a:tcPr/>
                </a:tc>
                <a:extLst>
                  <a:ext uri="{0D108BD9-81ED-4DB2-BD59-A6C34878D82A}">
                    <a16:rowId xmlns:a16="http://schemas.microsoft.com/office/drawing/2014/main" val="78366602"/>
                  </a:ext>
                </a:extLst>
              </a:tr>
              <a:tr h="370840">
                <a:tc>
                  <a:txBody>
                    <a:bodyPr/>
                    <a:lstStyle/>
                    <a:p>
                      <a:r>
                        <a:rPr lang="nb-NO" sz="1600" dirty="0"/>
                        <a:t>Internasjonal mat (videoer med enkle oppskrifter)</a:t>
                      </a:r>
                    </a:p>
                    <a:p>
                      <a:r>
                        <a:rPr lang="nb-NO" sz="1600" i="1" dirty="0"/>
                        <a:t>(under utvikling)</a:t>
                      </a:r>
                    </a:p>
                  </a:txBody>
                  <a:tcPr/>
                </a:tc>
                <a:tc>
                  <a:txBody>
                    <a:bodyPr/>
                    <a:lstStyle/>
                    <a:p>
                      <a:r>
                        <a:rPr lang="nb-NO" sz="1600" dirty="0">
                          <a:hlinkClick r:id="rId3"/>
                        </a:rPr>
                        <a:t>allverdensmat.no</a:t>
                      </a:r>
                      <a:r>
                        <a:rPr lang="nb-NO" sz="1600" dirty="0"/>
                        <a:t>  </a:t>
                      </a:r>
                    </a:p>
                  </a:txBody>
                  <a:tcPr/>
                </a:tc>
                <a:tc>
                  <a:txBody>
                    <a:bodyPr/>
                    <a:lstStyle/>
                    <a:p>
                      <a:pPr algn="ctr"/>
                      <a:endParaRPr lang="nb-NO" sz="1600" dirty="0"/>
                    </a:p>
                  </a:txBody>
                  <a:tcPr/>
                </a:tc>
                <a:tc>
                  <a:txBody>
                    <a:bodyPr/>
                    <a:lstStyle/>
                    <a:p>
                      <a:r>
                        <a:rPr lang="nb-NO" sz="1600" dirty="0"/>
                        <a:t>Tandoori-kylling – Pho-suppe med kylling – Wok  med kylling – Omelett med salat – Sitronpasta -</a:t>
                      </a:r>
                    </a:p>
                    <a:p>
                      <a:r>
                        <a:rPr lang="nb-NO" sz="1600" dirty="0"/>
                        <a:t>Reinsdyrskav – Gravlaks med potetstuing – Høye  smørbrød – Eton mess – Sodd – </a:t>
                      </a:r>
                      <a:r>
                        <a:rPr lang="nb-NO" sz="1600" dirty="0" err="1"/>
                        <a:t>Fajitas</a:t>
                      </a:r>
                      <a:r>
                        <a:rPr lang="nb-NO" sz="1600" dirty="0"/>
                        <a:t> – Minestrone-suppe – Asiatisk laksegryte – Minipizza –Kladdkaka </a:t>
                      </a:r>
                    </a:p>
                  </a:txBody>
                  <a:tcPr/>
                </a:tc>
                <a:extLst>
                  <a:ext uri="{0D108BD9-81ED-4DB2-BD59-A6C34878D82A}">
                    <a16:rowId xmlns:a16="http://schemas.microsoft.com/office/drawing/2014/main" val="2412598310"/>
                  </a:ext>
                </a:extLst>
              </a:tr>
              <a:tr h="370840">
                <a:tc>
                  <a:txBody>
                    <a:bodyPr/>
                    <a:lstStyle/>
                    <a:p>
                      <a:r>
                        <a:rPr lang="nb-NO" sz="1600" dirty="0"/>
                        <a:t>Temaer for barn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i="1" dirty="0"/>
                        <a:t>(under utvikling)</a:t>
                      </a:r>
                    </a:p>
                  </a:txBody>
                  <a:tcPr/>
                </a:tc>
                <a:tc>
                  <a:txBody>
                    <a:bodyPr/>
                    <a:lstStyle/>
                    <a:p>
                      <a:r>
                        <a:rPr lang="nb-NO" sz="1600" dirty="0">
                          <a:hlinkClick r:id="rId4"/>
                        </a:rPr>
                        <a:t>jegkanogvil.no</a:t>
                      </a:r>
                      <a:r>
                        <a:rPr lang="nb-NO" sz="1600" dirty="0"/>
                        <a:t> </a:t>
                      </a:r>
                    </a:p>
                  </a:txBody>
                  <a:tcPr/>
                </a:tc>
                <a:tc>
                  <a:txBody>
                    <a:bodyPr/>
                    <a:lstStyle/>
                    <a:p>
                      <a:pPr algn="ctr"/>
                      <a:endParaRPr lang="nb-NO" sz="1600" dirty="0"/>
                    </a:p>
                  </a:txBody>
                  <a:tcPr/>
                </a:tc>
                <a:tc>
                  <a:txBody>
                    <a:bodyPr/>
                    <a:lstStyle/>
                    <a:p>
                      <a:r>
                        <a:rPr lang="nb-NO" sz="1600" dirty="0"/>
                        <a:t>(under utvikling)</a:t>
                      </a:r>
                    </a:p>
                  </a:txBody>
                  <a:tcPr/>
                </a:tc>
                <a:extLst>
                  <a:ext uri="{0D108BD9-81ED-4DB2-BD59-A6C34878D82A}">
                    <a16:rowId xmlns:a16="http://schemas.microsoft.com/office/drawing/2014/main" val="4201364749"/>
                  </a:ext>
                </a:extLst>
              </a:tr>
              <a:tr h="0">
                <a:tc>
                  <a:txBody>
                    <a:bodyPr/>
                    <a:lstStyle/>
                    <a:p>
                      <a:endParaRPr lang="nb-NO" sz="1600" dirty="0"/>
                    </a:p>
                  </a:txBody>
                  <a:tcPr/>
                </a:tc>
                <a:tc>
                  <a:txBody>
                    <a:bodyPr/>
                    <a:lstStyle/>
                    <a:p>
                      <a:endParaRPr lang="nb-NO" sz="1600" dirty="0"/>
                    </a:p>
                  </a:txBody>
                  <a:tcPr/>
                </a:tc>
                <a:tc>
                  <a:txBody>
                    <a:bodyPr/>
                    <a:lstStyle/>
                    <a:p>
                      <a:pPr algn="ctr"/>
                      <a:endParaRPr lang="nb-NO" sz="1600" dirty="0"/>
                    </a:p>
                  </a:txBody>
                  <a:tcPr/>
                </a:tc>
                <a:tc>
                  <a:txBody>
                    <a:bodyPr/>
                    <a:lstStyle/>
                    <a:p>
                      <a:endParaRPr lang="nb-NO" sz="1600" dirty="0"/>
                    </a:p>
                  </a:txBody>
                  <a:tcPr/>
                </a:tc>
                <a:extLst>
                  <a:ext uri="{0D108BD9-81ED-4DB2-BD59-A6C34878D82A}">
                    <a16:rowId xmlns:a16="http://schemas.microsoft.com/office/drawing/2014/main" val="2337891298"/>
                  </a:ext>
                </a:extLst>
              </a:tr>
              <a:tr h="370840">
                <a:tc>
                  <a:txBody>
                    <a:bodyPr/>
                    <a:lstStyle/>
                    <a:p>
                      <a:endParaRPr lang="nb-NO"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600" dirty="0"/>
                    </a:p>
                  </a:txBody>
                  <a:tcPr/>
                </a:tc>
                <a:tc>
                  <a:txBody>
                    <a:bodyPr/>
                    <a:lstStyle/>
                    <a:p>
                      <a:pPr algn="ctr"/>
                      <a:endParaRPr lang="nb-NO" sz="1600" dirty="0"/>
                    </a:p>
                  </a:txBody>
                  <a:tcPr/>
                </a:tc>
                <a:tc>
                  <a:txBody>
                    <a:bodyPr/>
                    <a:lstStyle/>
                    <a:p>
                      <a:endParaRPr lang="nb-NO" sz="1600" dirty="0"/>
                    </a:p>
                  </a:txBody>
                  <a:tcPr/>
                </a:tc>
                <a:extLst>
                  <a:ext uri="{0D108BD9-81ED-4DB2-BD59-A6C34878D82A}">
                    <a16:rowId xmlns:a16="http://schemas.microsoft.com/office/drawing/2014/main" val="3152252582"/>
                  </a:ext>
                </a:extLst>
              </a:tr>
            </a:tbl>
          </a:graphicData>
        </a:graphic>
      </p:graphicFrame>
    </p:spTree>
    <p:extLst>
      <p:ext uri="{BB962C8B-B14F-4D97-AF65-F5344CB8AC3E}">
        <p14:creationId xmlns:p14="http://schemas.microsoft.com/office/powerpoint/2010/main" val="150815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19CC3-EA62-1D6D-E1B9-1D78AAC1603C}"/>
            </a:ext>
          </a:extLst>
        </p:cNvPr>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D09104F0-3254-8A02-36AD-F091D262CC73}"/>
              </a:ext>
            </a:extLst>
          </p:cNvPr>
          <p:cNvGraphicFramePr>
            <a:graphicFrameLocks noGrp="1"/>
          </p:cNvGraphicFramePr>
          <p:nvPr>
            <p:extLst>
              <p:ext uri="{D42A27DB-BD31-4B8C-83A1-F6EECF244321}">
                <p14:modId xmlns:p14="http://schemas.microsoft.com/office/powerpoint/2010/main" val="1209048866"/>
              </p:ext>
            </p:extLst>
          </p:nvPr>
        </p:nvGraphicFramePr>
        <p:xfrm>
          <a:off x="347196" y="1053676"/>
          <a:ext cx="11520000" cy="4577080"/>
        </p:xfrm>
        <a:graphic>
          <a:graphicData uri="http://schemas.openxmlformats.org/drawingml/2006/table">
            <a:tbl>
              <a:tblPr firstRow="1" bandRow="1">
                <a:tableStyleId>{B301B821-A1FF-4177-AEE7-76D212191A09}</a:tableStyleId>
              </a:tblPr>
              <a:tblGrid>
                <a:gridCol w="5337677">
                  <a:extLst>
                    <a:ext uri="{9D8B030D-6E8A-4147-A177-3AD203B41FA5}">
                      <a16:colId xmlns:a16="http://schemas.microsoft.com/office/drawing/2014/main" val="3089208421"/>
                    </a:ext>
                  </a:extLst>
                </a:gridCol>
                <a:gridCol w="6182323">
                  <a:extLst>
                    <a:ext uri="{9D8B030D-6E8A-4147-A177-3AD203B41FA5}">
                      <a16:colId xmlns:a16="http://schemas.microsoft.com/office/drawing/2014/main" val="109532789"/>
                    </a:ext>
                  </a:extLst>
                </a:gridCol>
              </a:tblGrid>
              <a:tr h="370840">
                <a:tc gridSpan="2">
                  <a:txBody>
                    <a:bodyPr/>
                    <a:lstStyle/>
                    <a:p>
                      <a:r>
                        <a:rPr lang="nb-NO" dirty="0">
                          <a:latin typeface="+mn-lt"/>
                        </a:rPr>
                        <a:t>Opplæringsbehov knyttet til … og direkte lenker til videoer</a:t>
                      </a:r>
                    </a:p>
                  </a:txBody>
                  <a:tcPr/>
                </a:tc>
                <a:tc hMerge="1">
                  <a:txBody>
                    <a:bodyPr/>
                    <a:lstStyle/>
                    <a:p>
                      <a:endParaRPr lang="nb-NO" dirty="0"/>
                    </a:p>
                  </a:txBody>
                  <a:tcPr/>
                </a:tc>
                <a:extLst>
                  <a:ext uri="{0D108BD9-81ED-4DB2-BD59-A6C34878D82A}">
                    <a16:rowId xmlns:a16="http://schemas.microsoft.com/office/drawing/2014/main" val="78366602"/>
                  </a:ext>
                </a:extLst>
              </a:tr>
              <a:tr h="370840">
                <a:tc>
                  <a:txBody>
                    <a:bodyPr/>
                    <a:lstStyle/>
                    <a:p>
                      <a:pPr algn="l" fontAlgn="base"/>
                      <a:r>
                        <a:rPr lang="nb-NO" b="1" i="0" dirty="0">
                          <a:solidFill>
                            <a:schemeClr val="tx1"/>
                          </a:solidFill>
                          <a:effectLst/>
                          <a:latin typeface="+mn-lt"/>
                        </a:rPr>
                        <a:t>Arbeid</a:t>
                      </a:r>
                    </a:p>
                    <a:p>
                      <a:pPr algn="l" fontAlgn="base"/>
                      <a:r>
                        <a:rPr lang="nb-NO" sz="1800" b="0" i="0" u="none" strike="noStrike" dirty="0" err="1">
                          <a:solidFill>
                            <a:srgbClr val="0066CC"/>
                          </a:solidFill>
                          <a:effectLst/>
                          <a:latin typeface="+mn-lt"/>
                          <a:hlinkClick r:id="rId2"/>
                        </a:rPr>
                        <a:t>Haran</a:t>
                      </a:r>
                      <a:r>
                        <a:rPr lang="nb-NO" sz="1800" b="0" i="0" u="none" strike="noStrike" dirty="0">
                          <a:solidFill>
                            <a:srgbClr val="0066CC"/>
                          </a:solidFill>
                          <a:effectLst/>
                          <a:latin typeface="+mn-lt"/>
                          <a:hlinkClick r:id="rId2"/>
                        </a:rPr>
                        <a:t> på McDonald’s</a:t>
                      </a:r>
                      <a:r>
                        <a:rPr lang="nb-NO" b="0" i="0" dirty="0">
                          <a:solidFill>
                            <a:srgbClr val="333333"/>
                          </a:solidFill>
                          <a:effectLst/>
                          <a:latin typeface="+mn-lt"/>
                        </a:rPr>
                        <a:t> (Laboris.no)</a:t>
                      </a:r>
                    </a:p>
                    <a:p>
                      <a:pPr algn="l" fontAlgn="base"/>
                      <a:r>
                        <a:rPr lang="nb-NO" sz="1800" b="0" i="0" u="none" strike="noStrike" dirty="0">
                          <a:solidFill>
                            <a:srgbClr val="0066CC"/>
                          </a:solidFill>
                          <a:effectLst/>
                          <a:latin typeface="+mn-lt"/>
                          <a:hlinkClick r:id="rId2"/>
                        </a:rPr>
                        <a:t>Caroline i kommunehuset</a:t>
                      </a:r>
                      <a:r>
                        <a:rPr lang="nb-NO" b="0" i="0" dirty="0">
                          <a:solidFill>
                            <a:srgbClr val="333333"/>
                          </a:solidFill>
                          <a:effectLst/>
                          <a:latin typeface="+mn-lt"/>
                        </a:rPr>
                        <a:t> (Laboris.no)</a:t>
                      </a:r>
                    </a:p>
                    <a:p>
                      <a:pPr algn="l" fontAlgn="base"/>
                      <a:r>
                        <a:rPr lang="nb-NO" sz="1800" b="0" i="0" u="none" strike="noStrike" dirty="0">
                          <a:solidFill>
                            <a:srgbClr val="0066CC"/>
                          </a:solidFill>
                          <a:effectLst/>
                          <a:latin typeface="+mn-lt"/>
                          <a:hlinkClick r:id="rId3"/>
                        </a:rPr>
                        <a:t>Data og jobbrelaterte aktiviteter</a:t>
                      </a:r>
                      <a:r>
                        <a:rPr lang="nb-NO" b="0" i="0" dirty="0">
                          <a:solidFill>
                            <a:srgbClr val="333333"/>
                          </a:solidFill>
                          <a:effectLst/>
                          <a:latin typeface="+mn-lt"/>
                        </a:rPr>
                        <a:t> (Laboris.no)</a:t>
                      </a:r>
                    </a:p>
                    <a:p>
                      <a:pPr algn="l" fontAlgn="base"/>
                      <a:r>
                        <a:rPr lang="nb-NO" sz="1800" b="0" i="0" u="none" strike="noStrike" dirty="0">
                          <a:solidFill>
                            <a:srgbClr val="0066CC"/>
                          </a:solidFill>
                          <a:effectLst/>
                          <a:latin typeface="+mn-lt"/>
                          <a:hlinkClick r:id="rId3"/>
                        </a:rPr>
                        <a:t>Data og teknikk på jobben i kommunehuset</a:t>
                      </a:r>
                      <a:r>
                        <a:rPr lang="nb-NO" b="0" i="0" dirty="0">
                          <a:solidFill>
                            <a:srgbClr val="333333"/>
                          </a:solidFill>
                          <a:effectLst/>
                          <a:latin typeface="+mn-lt"/>
                        </a:rPr>
                        <a:t> (Laboris.no)</a:t>
                      </a:r>
                    </a:p>
                    <a:p>
                      <a:pPr algn="l" fontAlgn="base"/>
                      <a:r>
                        <a:rPr lang="nb-NO" sz="1800" b="0" i="0" u="none" strike="noStrike" dirty="0">
                          <a:solidFill>
                            <a:srgbClr val="0066CC"/>
                          </a:solidFill>
                          <a:effectLst/>
                          <a:latin typeface="+mn-lt"/>
                          <a:hlinkClick r:id="rId2"/>
                        </a:rPr>
                        <a:t>Ingrid i barnehagen</a:t>
                      </a:r>
                      <a:r>
                        <a:rPr lang="nb-NO" b="0" i="0" dirty="0">
                          <a:solidFill>
                            <a:srgbClr val="333333"/>
                          </a:solidFill>
                          <a:effectLst/>
                          <a:latin typeface="+mn-lt"/>
                        </a:rPr>
                        <a:t> (Laboris.no)</a:t>
                      </a:r>
                    </a:p>
                    <a:p>
                      <a:pPr algn="l" fontAlgn="base"/>
                      <a:r>
                        <a:rPr lang="nb-NO" sz="1800" b="0" i="0" u="none" strike="noStrike" dirty="0">
                          <a:solidFill>
                            <a:srgbClr val="0066CC"/>
                          </a:solidFill>
                          <a:effectLst/>
                          <a:latin typeface="+mn-lt"/>
                          <a:hlinkClick r:id="rId3"/>
                        </a:rPr>
                        <a:t>Lage og bruke instruksjonsfilm</a:t>
                      </a:r>
                      <a:r>
                        <a:rPr lang="nb-NO" b="0" i="0" dirty="0">
                          <a:solidFill>
                            <a:srgbClr val="333333"/>
                          </a:solidFill>
                          <a:effectLst/>
                          <a:latin typeface="+mn-lt"/>
                        </a:rPr>
                        <a:t> (Laboris.no)</a:t>
                      </a:r>
                    </a:p>
                    <a:p>
                      <a:pPr algn="l" fontAlgn="base"/>
                      <a:r>
                        <a:rPr lang="nb-NO" sz="1800" b="0" i="0" u="none" strike="noStrike" dirty="0">
                          <a:solidFill>
                            <a:srgbClr val="0066CC"/>
                          </a:solidFill>
                          <a:effectLst/>
                          <a:latin typeface="+mn-lt"/>
                          <a:hlinkClick r:id="rId3"/>
                        </a:rPr>
                        <a:t>Nettbrett og PowerPoint-instruksjon på jobben</a:t>
                      </a:r>
                      <a:r>
                        <a:rPr lang="nb-NO" b="0" i="0" dirty="0">
                          <a:solidFill>
                            <a:srgbClr val="333333"/>
                          </a:solidFill>
                          <a:effectLst/>
                          <a:latin typeface="+mn-lt"/>
                        </a:rPr>
                        <a:t> (Laboris.no)</a:t>
                      </a:r>
                    </a:p>
                    <a:p>
                      <a:pPr algn="l" fontAlgn="base"/>
                      <a:endParaRPr lang="nb-NO" b="0" i="0" dirty="0">
                        <a:solidFill>
                          <a:srgbClr val="333333"/>
                        </a:solidFill>
                        <a:effectLst/>
                        <a:latin typeface="+mn-lt"/>
                      </a:endParaRPr>
                    </a:p>
                    <a:p>
                      <a:pPr algn="l" fontAlgn="base"/>
                      <a:r>
                        <a:rPr lang="nb-NO" b="1" i="0" dirty="0">
                          <a:solidFill>
                            <a:schemeClr val="tx1"/>
                          </a:solidFill>
                          <a:effectLst/>
                          <a:latin typeface="+mn-lt"/>
                        </a:rPr>
                        <a:t>Fysisk aktivitet</a:t>
                      </a:r>
                    </a:p>
                    <a:p>
                      <a:pPr algn="l" fontAlgn="base"/>
                      <a:r>
                        <a:rPr lang="nb-NO" sz="1800" b="0" i="0" u="none" strike="noStrike" dirty="0">
                          <a:solidFill>
                            <a:srgbClr val="0066CC"/>
                          </a:solidFill>
                          <a:effectLst/>
                          <a:latin typeface="+mn-lt"/>
                          <a:hlinkClick r:id="rId4"/>
                        </a:rPr>
                        <a:t>Fysisk aktivitet, sunn mat</a:t>
                      </a:r>
                      <a:r>
                        <a:rPr lang="nb-NO" b="0" i="0" dirty="0">
                          <a:solidFill>
                            <a:srgbClr val="333333"/>
                          </a:solidFill>
                          <a:effectLst/>
                          <a:latin typeface="+mn-lt"/>
                        </a:rPr>
                        <a:t> (Letterekropp.no)</a:t>
                      </a:r>
                    </a:p>
                    <a:p>
                      <a:pPr algn="l" fontAlgn="base"/>
                      <a:endParaRPr lang="nb-NO" b="0" i="0" dirty="0">
                        <a:solidFill>
                          <a:srgbClr val="333333"/>
                        </a:solidFill>
                        <a:effectLst/>
                        <a:latin typeface="+mn-lt"/>
                      </a:endParaRPr>
                    </a:p>
                    <a:p>
                      <a:endParaRPr lang="nb-NO" dirty="0">
                        <a:latin typeface="+mn-lt"/>
                      </a:endParaRPr>
                    </a:p>
                  </a:txBody>
                  <a:tcPr/>
                </a:tc>
                <a:tc>
                  <a:txBody>
                    <a:bodyPr/>
                    <a:lstStyle/>
                    <a:p>
                      <a:pPr algn="l" fontAlgn="base"/>
                      <a:r>
                        <a:rPr lang="nb-NO" b="1" i="0" dirty="0">
                          <a:solidFill>
                            <a:schemeClr val="tx1"/>
                          </a:solidFill>
                          <a:effectLst/>
                          <a:latin typeface="+mn-lt"/>
                        </a:rPr>
                        <a:t>Bolig og bokompetanse</a:t>
                      </a:r>
                    </a:p>
                    <a:p>
                      <a:pPr algn="l" fontAlgn="base"/>
                      <a:r>
                        <a:rPr lang="nb-NO" sz="1800" b="0" i="0" u="none" strike="noStrike" dirty="0">
                          <a:solidFill>
                            <a:srgbClr val="0066CC"/>
                          </a:solidFill>
                          <a:effectLst/>
                          <a:latin typeface="+mn-lt"/>
                          <a:hlinkClick r:id="rId5"/>
                        </a:rPr>
                        <a:t>Best før-dato</a:t>
                      </a:r>
                      <a:r>
                        <a:rPr lang="nb-NO" b="0" i="0" dirty="0">
                          <a:solidFill>
                            <a:srgbClr val="333333"/>
                          </a:solidFill>
                          <a:effectLst/>
                          <a:latin typeface="+mn-lt"/>
                        </a:rPr>
                        <a:t>, matvarer (Domoteus.no)</a:t>
                      </a:r>
                    </a:p>
                    <a:p>
                      <a:pPr algn="l" fontAlgn="base"/>
                      <a:r>
                        <a:rPr lang="nb-NO" sz="1800" b="0" i="0" u="none" strike="noStrike" dirty="0">
                          <a:solidFill>
                            <a:srgbClr val="0066CC"/>
                          </a:solidFill>
                          <a:effectLst/>
                          <a:latin typeface="+mn-lt"/>
                          <a:hlinkClick r:id="rId6"/>
                        </a:rPr>
                        <a:t>Panelovner</a:t>
                      </a:r>
                      <a:r>
                        <a:rPr lang="nb-NO" b="0" i="0" dirty="0">
                          <a:solidFill>
                            <a:srgbClr val="333333"/>
                          </a:solidFill>
                          <a:effectLst/>
                          <a:latin typeface="+mn-lt"/>
                        </a:rPr>
                        <a:t>, elektriske ovner (Domoteus.no)</a:t>
                      </a:r>
                    </a:p>
                    <a:p>
                      <a:pPr algn="l" fontAlgn="base"/>
                      <a:r>
                        <a:rPr lang="nb-NO" sz="1800" b="0" i="0" u="none" strike="noStrike" dirty="0">
                          <a:solidFill>
                            <a:srgbClr val="0066CC"/>
                          </a:solidFill>
                          <a:effectLst/>
                          <a:latin typeface="+mn-lt"/>
                          <a:hlinkClick r:id="rId7"/>
                        </a:rPr>
                        <a:t>Hygiene på kjøkkenet</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8"/>
                        </a:rPr>
                        <a:t>Lys med batteri</a:t>
                      </a:r>
                      <a:r>
                        <a:rPr lang="nb-NO" b="0" i="0" dirty="0">
                          <a:solidFill>
                            <a:srgbClr val="333333"/>
                          </a:solidFill>
                          <a:effectLst/>
                          <a:latin typeface="+mn-lt"/>
                        </a:rPr>
                        <a:t> (Domoteus.no)</a:t>
                      </a:r>
                    </a:p>
                    <a:p>
                      <a:pPr algn="l" fontAlgn="base"/>
                      <a:r>
                        <a:rPr lang="nb-NO" sz="1800" b="0" i="0" u="none" strike="noStrike" dirty="0">
                          <a:solidFill>
                            <a:srgbClr val="0066CC"/>
                          </a:solidFill>
                          <a:effectLst/>
                          <a:latin typeface="+mn-lt"/>
                          <a:hlinkClick r:id="rId9"/>
                        </a:rPr>
                        <a:t>Nuppefjerner</a:t>
                      </a:r>
                      <a:r>
                        <a:rPr lang="nb-NO" b="0" i="0" dirty="0">
                          <a:solidFill>
                            <a:srgbClr val="333333"/>
                          </a:solidFill>
                          <a:effectLst/>
                          <a:latin typeface="+mn-lt"/>
                        </a:rPr>
                        <a:t> (Domoteus.no)</a:t>
                      </a:r>
                    </a:p>
                    <a:p>
                      <a:pPr algn="l" fontAlgn="base"/>
                      <a:r>
                        <a:rPr lang="nb-NO" sz="1800" b="0" i="0" u="none" strike="noStrike" dirty="0">
                          <a:solidFill>
                            <a:srgbClr val="0066CC"/>
                          </a:solidFill>
                          <a:effectLst/>
                          <a:latin typeface="+mn-lt"/>
                          <a:hlinkClick r:id="rId10"/>
                        </a:rPr>
                        <a:t>Orden</a:t>
                      </a:r>
                      <a:r>
                        <a:rPr lang="nb-NO" b="0" i="0" dirty="0">
                          <a:solidFill>
                            <a:srgbClr val="333333"/>
                          </a:solidFill>
                          <a:effectLst/>
                          <a:latin typeface="+mn-lt"/>
                        </a:rPr>
                        <a:t> (Domoteus.no)</a:t>
                      </a:r>
                    </a:p>
                    <a:p>
                      <a:pPr algn="l" fontAlgn="base"/>
                      <a:r>
                        <a:rPr lang="nb-NO" sz="1800" b="0" i="0" u="none" strike="noStrike" dirty="0">
                          <a:solidFill>
                            <a:srgbClr val="0066CC"/>
                          </a:solidFill>
                          <a:effectLst/>
                          <a:latin typeface="+mn-lt"/>
                          <a:hlinkClick r:id="rId11"/>
                        </a:rPr>
                        <a:t>Post og beskjeder</a:t>
                      </a:r>
                      <a:r>
                        <a:rPr lang="nb-NO" b="0" i="0" dirty="0">
                          <a:solidFill>
                            <a:srgbClr val="333333"/>
                          </a:solidFill>
                          <a:effectLst/>
                          <a:latin typeface="+mn-lt"/>
                        </a:rPr>
                        <a:t> (Domoteus.no)</a:t>
                      </a:r>
                    </a:p>
                    <a:p>
                      <a:pPr algn="l" fontAlgn="base"/>
                      <a:r>
                        <a:rPr lang="nb-NO" sz="1800" b="0" i="0" u="none" strike="noStrike" dirty="0">
                          <a:solidFill>
                            <a:srgbClr val="0066CC"/>
                          </a:solidFill>
                          <a:effectLst/>
                          <a:latin typeface="+mn-lt"/>
                          <a:hlinkClick r:id="rId12"/>
                        </a:rPr>
                        <a:t>Skifte lyspære</a:t>
                      </a:r>
                      <a:r>
                        <a:rPr lang="nb-NO" b="0" i="0" dirty="0">
                          <a:solidFill>
                            <a:srgbClr val="333333"/>
                          </a:solidFill>
                          <a:effectLst/>
                          <a:latin typeface="+mn-lt"/>
                        </a:rPr>
                        <a:t> (Domoteus.no)</a:t>
                      </a:r>
                    </a:p>
                    <a:p>
                      <a:pPr algn="l" fontAlgn="base"/>
                      <a:r>
                        <a:rPr lang="nb-NO" sz="1800" b="0" i="0" u="none" strike="noStrike" dirty="0">
                          <a:solidFill>
                            <a:srgbClr val="0066CC"/>
                          </a:solidFill>
                          <a:effectLst/>
                          <a:latin typeface="+mn-lt"/>
                          <a:hlinkClick r:id="rId13"/>
                        </a:rPr>
                        <a:t>Skotørker</a:t>
                      </a:r>
                      <a:r>
                        <a:rPr lang="nb-NO" b="0" i="0" dirty="0">
                          <a:solidFill>
                            <a:srgbClr val="333333"/>
                          </a:solidFill>
                          <a:effectLst/>
                          <a:latin typeface="+mn-lt"/>
                        </a:rPr>
                        <a:t> (Domoetus.no)</a:t>
                      </a:r>
                    </a:p>
                    <a:p>
                      <a:pPr algn="l" fontAlgn="base"/>
                      <a:r>
                        <a:rPr lang="nb-NO" sz="1800" b="0" i="0" u="none" strike="noStrike" dirty="0">
                          <a:solidFill>
                            <a:srgbClr val="0066CC"/>
                          </a:solidFill>
                          <a:effectLst/>
                          <a:latin typeface="+mn-lt"/>
                          <a:hlinkClick r:id="rId14"/>
                        </a:rPr>
                        <a:t>Sortere søppel</a:t>
                      </a:r>
                      <a:r>
                        <a:rPr lang="nb-NO" b="0" i="0" dirty="0">
                          <a:solidFill>
                            <a:srgbClr val="333333"/>
                          </a:solidFill>
                          <a:effectLst/>
                          <a:latin typeface="+mn-lt"/>
                        </a:rPr>
                        <a:t> (Domoteus.no)</a:t>
                      </a:r>
                    </a:p>
                    <a:p>
                      <a:pPr algn="l" fontAlgn="base"/>
                      <a:r>
                        <a:rPr lang="nb-NO" sz="1800" b="0" i="0" u="none" strike="noStrike" dirty="0">
                          <a:solidFill>
                            <a:srgbClr val="0066CC"/>
                          </a:solidFill>
                          <a:effectLst/>
                          <a:latin typeface="+mn-lt"/>
                          <a:hlinkClick r:id="rId9"/>
                        </a:rPr>
                        <a:t>Steamer</a:t>
                      </a:r>
                      <a:r>
                        <a:rPr lang="nb-NO" b="0" i="0" dirty="0">
                          <a:solidFill>
                            <a:srgbClr val="333333"/>
                          </a:solidFill>
                          <a:effectLst/>
                          <a:latin typeface="+mn-lt"/>
                        </a:rPr>
                        <a:t>, håndholdt dampstryker (Domoteus.no)</a:t>
                      </a:r>
                    </a:p>
                    <a:p>
                      <a:pPr algn="l" fontAlgn="base"/>
                      <a:r>
                        <a:rPr lang="nb-NO" sz="1800" b="0" i="0" u="none" strike="noStrike" dirty="0">
                          <a:solidFill>
                            <a:srgbClr val="0066CC"/>
                          </a:solidFill>
                          <a:effectLst/>
                          <a:latin typeface="+mn-lt"/>
                          <a:hlinkClick r:id="rId15"/>
                        </a:rPr>
                        <a:t>Støv</a:t>
                      </a:r>
                      <a:r>
                        <a:rPr lang="nb-NO" b="0" i="0" dirty="0">
                          <a:solidFill>
                            <a:srgbClr val="333333"/>
                          </a:solidFill>
                          <a:effectLst/>
                          <a:latin typeface="+mn-lt"/>
                        </a:rPr>
                        <a:t>, tørke støv, støvsuge, skifte støvsugerpose (Domoteus.no)</a:t>
                      </a:r>
                    </a:p>
                    <a:p>
                      <a:pPr algn="l" fontAlgn="base"/>
                      <a:r>
                        <a:rPr lang="nb-NO" sz="1800" b="0" i="0" u="none" strike="noStrike" dirty="0">
                          <a:solidFill>
                            <a:srgbClr val="0066CC"/>
                          </a:solidFill>
                          <a:effectLst/>
                          <a:latin typeface="+mn-lt"/>
                          <a:hlinkClick r:id="rId16"/>
                        </a:rPr>
                        <a:t>Vaske toalettet</a:t>
                      </a:r>
                      <a:r>
                        <a:rPr lang="nb-NO" b="0" i="0" dirty="0">
                          <a:solidFill>
                            <a:srgbClr val="333333"/>
                          </a:solidFill>
                          <a:effectLst/>
                          <a:latin typeface="+mn-lt"/>
                        </a:rPr>
                        <a:t> (Domoteus.no)</a:t>
                      </a:r>
                    </a:p>
                  </a:txBody>
                  <a:tcPr/>
                </a:tc>
                <a:extLst>
                  <a:ext uri="{0D108BD9-81ED-4DB2-BD59-A6C34878D82A}">
                    <a16:rowId xmlns:a16="http://schemas.microsoft.com/office/drawing/2014/main" val="2365104345"/>
                  </a:ext>
                </a:extLst>
              </a:tr>
            </a:tbl>
          </a:graphicData>
        </a:graphic>
      </p:graphicFrame>
      <p:sp>
        <p:nvSpPr>
          <p:cNvPr id="3" name="TekstSylinder 2">
            <a:extLst>
              <a:ext uri="{FF2B5EF4-FFF2-40B4-BE49-F238E27FC236}">
                <a16:creationId xmlns:a16="http://schemas.microsoft.com/office/drawing/2014/main" id="{A3D4BB4B-57FC-5649-DA5C-F5D9E3846F2C}"/>
              </a:ext>
            </a:extLst>
          </p:cNvPr>
          <p:cNvSpPr txBox="1"/>
          <p:nvPr/>
        </p:nvSpPr>
        <p:spPr>
          <a:xfrm>
            <a:off x="0" y="0"/>
            <a:ext cx="12191999" cy="400110"/>
          </a:xfrm>
          <a:prstGeom prst="rect">
            <a:avLst/>
          </a:prstGeom>
          <a:noFill/>
        </p:spPr>
        <p:txBody>
          <a:bodyPr wrap="square" rtlCol="0">
            <a:spAutoFit/>
          </a:bodyPr>
          <a:lstStyle/>
          <a:p>
            <a:pPr marL="180975"/>
            <a:r>
              <a:rPr lang="nb-NO" sz="2000" b="1" dirty="0">
                <a:solidFill>
                  <a:srgbClr val="156082"/>
                </a:solidFill>
              </a:rPr>
              <a:t>Her dere finne </a:t>
            </a:r>
            <a:r>
              <a:rPr lang="nb-NO" sz="2000" b="1" dirty="0">
                <a:solidFill>
                  <a:srgbClr val="E97132"/>
                </a:solidFill>
              </a:rPr>
              <a:t>videoer</a:t>
            </a:r>
            <a:r>
              <a:rPr lang="nb-NO" sz="2000" b="1" dirty="0">
                <a:solidFill>
                  <a:srgbClr val="156082"/>
                </a:solidFill>
              </a:rPr>
              <a:t> på Kardes e-læringsressurser på </a:t>
            </a:r>
            <a:r>
              <a:rPr lang="nb-NO" sz="2000" b="1" dirty="0">
                <a:solidFill>
                  <a:srgbClr val="156082"/>
                </a:solidFill>
                <a:hlinkClick r:id="rId17">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spTree>
    <p:extLst>
      <p:ext uri="{BB962C8B-B14F-4D97-AF65-F5344CB8AC3E}">
        <p14:creationId xmlns:p14="http://schemas.microsoft.com/office/powerpoint/2010/main" val="176164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ADFD3-7CA5-3023-066B-2E2CCD90173F}"/>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72A8F152-051E-9E56-479D-6095FCC5C8AA}"/>
              </a:ext>
            </a:extLst>
          </p:cNvPr>
          <p:cNvSpPr txBox="1"/>
          <p:nvPr/>
        </p:nvSpPr>
        <p:spPr>
          <a:xfrm>
            <a:off x="0" y="0"/>
            <a:ext cx="12191999" cy="400110"/>
          </a:xfrm>
          <a:prstGeom prst="rect">
            <a:avLst/>
          </a:prstGeom>
          <a:noFill/>
        </p:spPr>
        <p:txBody>
          <a:bodyPr wrap="square" rtlCol="0">
            <a:spAutoFit/>
          </a:bodyPr>
          <a:lstStyle/>
          <a:p>
            <a:pPr marL="180975"/>
            <a:r>
              <a:rPr lang="nb-NO" sz="2000" b="1" dirty="0">
                <a:solidFill>
                  <a:srgbClr val="156082"/>
                </a:solidFill>
              </a:rPr>
              <a:t>Her dere finne </a:t>
            </a:r>
            <a:r>
              <a:rPr lang="nb-NO" sz="2000" b="1" dirty="0">
                <a:solidFill>
                  <a:srgbClr val="E97132"/>
                </a:solidFill>
              </a:rPr>
              <a:t>videoer</a:t>
            </a:r>
            <a:r>
              <a:rPr lang="nb-NO" sz="2000" b="1" dirty="0">
                <a:solidFill>
                  <a:srgbClr val="156082"/>
                </a:solidFill>
              </a:rPr>
              <a:t> på 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graphicFrame>
        <p:nvGraphicFramePr>
          <p:cNvPr id="2" name="Tabell 2">
            <a:extLst>
              <a:ext uri="{FF2B5EF4-FFF2-40B4-BE49-F238E27FC236}">
                <a16:creationId xmlns:a16="http://schemas.microsoft.com/office/drawing/2014/main" id="{D3F32474-E750-D273-DC6A-E41832CA2BF4}"/>
              </a:ext>
            </a:extLst>
          </p:cNvPr>
          <p:cNvGraphicFramePr>
            <a:graphicFrameLocks noGrp="1"/>
          </p:cNvGraphicFramePr>
          <p:nvPr>
            <p:extLst>
              <p:ext uri="{D42A27DB-BD31-4B8C-83A1-F6EECF244321}">
                <p14:modId xmlns:p14="http://schemas.microsoft.com/office/powerpoint/2010/main" val="708963398"/>
              </p:ext>
            </p:extLst>
          </p:nvPr>
        </p:nvGraphicFramePr>
        <p:xfrm>
          <a:off x="359228" y="1053676"/>
          <a:ext cx="11520000" cy="4577080"/>
        </p:xfrm>
        <a:graphic>
          <a:graphicData uri="http://schemas.openxmlformats.org/drawingml/2006/table">
            <a:tbl>
              <a:tblPr firstRow="1" bandRow="1">
                <a:tableStyleId>{B301B821-A1FF-4177-AEE7-76D212191A09}</a:tableStyleId>
              </a:tblPr>
              <a:tblGrid>
                <a:gridCol w="4930423">
                  <a:extLst>
                    <a:ext uri="{9D8B030D-6E8A-4147-A177-3AD203B41FA5}">
                      <a16:colId xmlns:a16="http://schemas.microsoft.com/office/drawing/2014/main" val="3089208421"/>
                    </a:ext>
                  </a:extLst>
                </a:gridCol>
                <a:gridCol w="6589577">
                  <a:extLst>
                    <a:ext uri="{9D8B030D-6E8A-4147-A177-3AD203B41FA5}">
                      <a16:colId xmlns:a16="http://schemas.microsoft.com/office/drawing/2014/main" val="109532789"/>
                    </a:ext>
                  </a:extLst>
                </a:gridCol>
              </a:tblGrid>
              <a:tr h="370840">
                <a:tc gridSpan="2">
                  <a:txBody>
                    <a:bodyPr/>
                    <a:lstStyle/>
                    <a:p>
                      <a:r>
                        <a:rPr lang="nb-NO" dirty="0">
                          <a:latin typeface="+mn-lt"/>
                        </a:rPr>
                        <a:t>Opplæringsbehov knyttet til … og direkte lenker til videoer</a:t>
                      </a:r>
                    </a:p>
                  </a:txBody>
                  <a:tcPr/>
                </a:tc>
                <a:tc hMerge="1">
                  <a:txBody>
                    <a:bodyPr/>
                    <a:lstStyle/>
                    <a:p>
                      <a:endParaRPr lang="nb-NO" dirty="0"/>
                    </a:p>
                  </a:txBody>
                  <a:tcPr/>
                </a:tc>
                <a:extLst>
                  <a:ext uri="{0D108BD9-81ED-4DB2-BD59-A6C34878D82A}">
                    <a16:rowId xmlns:a16="http://schemas.microsoft.com/office/drawing/2014/main" val="78366602"/>
                  </a:ext>
                </a:extLst>
              </a:tr>
              <a:tr h="370840">
                <a:tc>
                  <a:txBody>
                    <a:bodyPr/>
                    <a:lstStyle/>
                    <a:p>
                      <a:pPr algn="l" fontAlgn="base"/>
                      <a:r>
                        <a:rPr lang="nb-NO" sz="1800" b="1" i="0" dirty="0">
                          <a:solidFill>
                            <a:schemeClr val="tx1"/>
                          </a:solidFill>
                          <a:effectLst/>
                          <a:latin typeface="+mn-lt"/>
                        </a:rPr>
                        <a:t>Helse</a:t>
                      </a:r>
                    </a:p>
                    <a:p>
                      <a:pPr algn="l" fontAlgn="base"/>
                      <a:r>
                        <a:rPr lang="nb-NO" sz="1800" b="0" i="0" u="none" strike="noStrike" dirty="0">
                          <a:solidFill>
                            <a:srgbClr val="0066CC"/>
                          </a:solidFill>
                          <a:effectLst/>
                          <a:latin typeface="+mn-lt"/>
                          <a:hlinkClick r:id="rId3"/>
                        </a:rPr>
                        <a:t>Hos tannlegen</a:t>
                      </a:r>
                      <a:r>
                        <a:rPr lang="nb-NO" sz="1800" b="0" i="0" dirty="0">
                          <a:solidFill>
                            <a:srgbClr val="333333"/>
                          </a:solidFill>
                          <a:effectLst/>
                          <a:latin typeface="+mn-lt"/>
                        </a:rPr>
                        <a:t> (Helsevel.no)</a:t>
                      </a:r>
                    </a:p>
                    <a:p>
                      <a:pPr algn="l" fontAlgn="base"/>
                      <a:r>
                        <a:rPr lang="nb-NO" sz="1800" b="0" i="0" u="none" strike="noStrike" dirty="0">
                          <a:solidFill>
                            <a:srgbClr val="0066CC"/>
                          </a:solidFill>
                          <a:effectLst/>
                          <a:latin typeface="+mn-lt"/>
                          <a:hlinkClick r:id="rId4"/>
                        </a:rPr>
                        <a:t>Fysisk aktivitet, sunn mat</a:t>
                      </a:r>
                      <a:r>
                        <a:rPr lang="nb-NO" sz="1800" b="0" i="0" dirty="0">
                          <a:solidFill>
                            <a:srgbClr val="333333"/>
                          </a:solidFill>
                          <a:effectLst/>
                          <a:latin typeface="+mn-lt"/>
                        </a:rPr>
                        <a:t> (Letterekropp.no)</a:t>
                      </a:r>
                    </a:p>
                    <a:p>
                      <a:pPr algn="l" fontAlgn="base"/>
                      <a:r>
                        <a:rPr lang="nb-NO" sz="1800" b="0" i="0" u="none" strike="noStrike" dirty="0">
                          <a:solidFill>
                            <a:srgbClr val="0066CC"/>
                          </a:solidFill>
                          <a:effectLst/>
                          <a:latin typeface="+mn-lt"/>
                          <a:hlinkClick r:id="rId5"/>
                        </a:rPr>
                        <a:t>Vaksinering</a:t>
                      </a:r>
                      <a:r>
                        <a:rPr lang="nb-NO" sz="1800" b="0" i="0" dirty="0">
                          <a:solidFill>
                            <a:srgbClr val="333333"/>
                          </a:solidFill>
                          <a:effectLst/>
                          <a:latin typeface="+mn-lt"/>
                        </a:rPr>
                        <a:t>, timebestilling (Domteus.no)</a:t>
                      </a:r>
                    </a:p>
                  </a:txBody>
                  <a:tcPr/>
                </a:tc>
                <a:tc>
                  <a:txBody>
                    <a:bodyPr/>
                    <a:lstStyle/>
                    <a:p>
                      <a:pPr algn="l" fontAlgn="base"/>
                      <a:r>
                        <a:rPr lang="nb-NO" sz="1800" b="1" i="0" dirty="0">
                          <a:solidFill>
                            <a:schemeClr val="tx1"/>
                          </a:solidFill>
                          <a:effectLst/>
                          <a:latin typeface="+mn-lt"/>
                        </a:rPr>
                        <a:t>Personlig hygiene</a:t>
                      </a:r>
                    </a:p>
                    <a:p>
                      <a:pPr algn="l" fontAlgn="base"/>
                      <a:r>
                        <a:rPr lang="nb-NO" sz="1800" b="0" i="0" u="none" strike="noStrike" dirty="0">
                          <a:solidFill>
                            <a:srgbClr val="0066CC"/>
                          </a:solidFill>
                          <a:effectLst/>
                          <a:latin typeface="+mn-lt"/>
                          <a:hlinkClick r:id="rId6"/>
                        </a:rPr>
                        <a:t>Barbere armhuler</a:t>
                      </a:r>
                      <a:r>
                        <a:rPr lang="nb-NO" sz="1800" b="0" i="0" dirty="0">
                          <a:solidFill>
                            <a:srgbClr val="333333"/>
                          </a:solidFill>
                          <a:effectLst/>
                          <a:latin typeface="+mn-lt"/>
                        </a:rPr>
                        <a:t> (Personlighygiene.no)</a:t>
                      </a:r>
                    </a:p>
                    <a:p>
                      <a:pPr algn="l" fontAlgn="base"/>
                      <a:r>
                        <a:rPr lang="nb-NO" sz="1800" b="0" i="0" u="none" strike="noStrike" dirty="0">
                          <a:solidFill>
                            <a:srgbClr val="0066CC"/>
                          </a:solidFill>
                          <a:effectLst/>
                          <a:latin typeface="+mn-lt"/>
                          <a:hlinkClick r:id="rId6"/>
                        </a:rPr>
                        <a:t>Barbere legger</a:t>
                      </a:r>
                      <a:r>
                        <a:rPr lang="nb-NO" sz="1800" b="0" i="0" dirty="0">
                          <a:solidFill>
                            <a:srgbClr val="333333"/>
                          </a:solidFill>
                          <a:effectLst/>
                          <a:latin typeface="+mn-lt"/>
                        </a:rPr>
                        <a:t> (Personlighygiene.no)</a:t>
                      </a:r>
                    </a:p>
                    <a:p>
                      <a:pPr algn="l" fontAlgn="base"/>
                      <a:r>
                        <a:rPr lang="nb-NO" sz="1800" b="0" i="0" u="none" strike="noStrike" dirty="0">
                          <a:solidFill>
                            <a:srgbClr val="0066CC"/>
                          </a:solidFill>
                          <a:effectLst/>
                          <a:latin typeface="+mn-lt"/>
                          <a:hlinkClick r:id="rId7"/>
                        </a:rPr>
                        <a:t>Barbere seg</a:t>
                      </a:r>
                      <a:r>
                        <a:rPr lang="nb-NO" sz="1800" b="0" i="0" dirty="0">
                          <a:solidFill>
                            <a:srgbClr val="333333"/>
                          </a:solidFill>
                          <a:effectLst/>
                          <a:latin typeface="+mn-lt"/>
                        </a:rPr>
                        <a:t>, gutter, menn (Personlighygiene.no)</a:t>
                      </a:r>
                    </a:p>
                    <a:p>
                      <a:pPr algn="l" fontAlgn="base"/>
                      <a:r>
                        <a:rPr lang="nb-NO" sz="1800" b="0" i="0" u="none" strike="noStrike" dirty="0">
                          <a:solidFill>
                            <a:srgbClr val="0066CC"/>
                          </a:solidFill>
                          <a:effectLst/>
                          <a:latin typeface="+mn-lt"/>
                          <a:hlinkClick r:id="rId8"/>
                        </a:rPr>
                        <a:t>Håndvask</a:t>
                      </a:r>
                      <a:r>
                        <a:rPr lang="nb-NO" sz="1800" b="0" i="0" dirty="0">
                          <a:solidFill>
                            <a:srgbClr val="333333"/>
                          </a:solidFill>
                          <a:effectLst/>
                          <a:latin typeface="+mn-lt"/>
                        </a:rPr>
                        <a:t>, vaske hender (Personlighygiene.no, Domoteus.no)</a:t>
                      </a:r>
                    </a:p>
                    <a:p>
                      <a:pPr algn="l" fontAlgn="base"/>
                      <a:r>
                        <a:rPr lang="nb-NO" sz="1800" b="0" i="0" u="none" strike="noStrike" dirty="0">
                          <a:solidFill>
                            <a:srgbClr val="0066CC"/>
                          </a:solidFill>
                          <a:effectLst/>
                          <a:latin typeface="+mn-lt"/>
                          <a:hlinkClick r:id="rId9"/>
                        </a:rPr>
                        <a:t>Dusjing</a:t>
                      </a:r>
                      <a:r>
                        <a:rPr lang="nb-NO" sz="1800" b="0" i="0" dirty="0">
                          <a:solidFill>
                            <a:srgbClr val="333333"/>
                          </a:solidFill>
                          <a:effectLst/>
                          <a:latin typeface="+mn-lt"/>
                        </a:rPr>
                        <a:t>, vaske kroppen (Personlighygiene.no, Domoteus.no)</a:t>
                      </a:r>
                    </a:p>
                    <a:p>
                      <a:pPr algn="l" fontAlgn="base"/>
                      <a:r>
                        <a:rPr lang="nb-NO" sz="1800" b="0" i="0" u="none" strike="noStrike" dirty="0">
                          <a:solidFill>
                            <a:srgbClr val="0066CC"/>
                          </a:solidFill>
                          <a:effectLst/>
                          <a:latin typeface="+mn-lt"/>
                          <a:hlinkClick r:id="rId10"/>
                        </a:rPr>
                        <a:t>Fingernegler</a:t>
                      </a:r>
                      <a:r>
                        <a:rPr lang="nb-NO" sz="1800" b="0" i="0" dirty="0">
                          <a:solidFill>
                            <a:srgbClr val="333333"/>
                          </a:solidFill>
                          <a:effectLst/>
                          <a:latin typeface="+mn-lt"/>
                        </a:rPr>
                        <a:t>, klippe, stelle (Personlighygiene.no)</a:t>
                      </a:r>
                    </a:p>
                    <a:p>
                      <a:pPr algn="l" fontAlgn="base"/>
                      <a:r>
                        <a:rPr lang="nb-NO" sz="1800" b="0" i="0" u="none" strike="noStrike" dirty="0">
                          <a:solidFill>
                            <a:srgbClr val="0066CC"/>
                          </a:solidFill>
                          <a:effectLst/>
                          <a:latin typeface="+mn-lt"/>
                          <a:hlinkClick r:id="rId11"/>
                        </a:rPr>
                        <a:t>Fjerne sminke</a:t>
                      </a:r>
                      <a:r>
                        <a:rPr lang="nb-NO" sz="1800" b="0" i="0" dirty="0">
                          <a:solidFill>
                            <a:srgbClr val="333333"/>
                          </a:solidFill>
                          <a:effectLst/>
                          <a:latin typeface="+mn-lt"/>
                        </a:rPr>
                        <a:t> (Personlighygiene.no)</a:t>
                      </a:r>
                    </a:p>
                    <a:p>
                      <a:pPr algn="l" fontAlgn="base"/>
                      <a:r>
                        <a:rPr lang="nb-NO" sz="1800" b="0" i="0" u="none" strike="noStrike" dirty="0">
                          <a:solidFill>
                            <a:srgbClr val="0066CC"/>
                          </a:solidFill>
                          <a:effectLst/>
                          <a:latin typeface="+mn-lt"/>
                          <a:hlinkClick r:id="rId12"/>
                        </a:rPr>
                        <a:t>Intimhygiene</a:t>
                      </a:r>
                      <a:r>
                        <a:rPr lang="nb-NO" sz="1800" b="0" i="0" dirty="0">
                          <a:solidFill>
                            <a:srgbClr val="333333"/>
                          </a:solidFill>
                          <a:effectLst/>
                          <a:latin typeface="+mn-lt"/>
                        </a:rPr>
                        <a:t>, jenter, kvinner (Personlighygiene.no)</a:t>
                      </a:r>
                    </a:p>
                    <a:p>
                      <a:pPr algn="l" fontAlgn="base"/>
                      <a:r>
                        <a:rPr lang="nb-NO" sz="1800" b="0" i="0" u="none" strike="noStrike" dirty="0">
                          <a:solidFill>
                            <a:srgbClr val="0066CC"/>
                          </a:solidFill>
                          <a:effectLst/>
                          <a:latin typeface="+mn-lt"/>
                          <a:hlinkClick r:id="rId13"/>
                        </a:rPr>
                        <a:t>Intimhygiene</a:t>
                      </a:r>
                      <a:r>
                        <a:rPr lang="nb-NO" sz="1800" b="0" i="0" dirty="0">
                          <a:solidFill>
                            <a:srgbClr val="333333"/>
                          </a:solidFill>
                          <a:effectLst/>
                          <a:latin typeface="+mn-lt"/>
                        </a:rPr>
                        <a:t>, gutter, menn (Personlighygiene.no)</a:t>
                      </a:r>
                    </a:p>
                    <a:p>
                      <a:pPr algn="l" fontAlgn="base"/>
                      <a:r>
                        <a:rPr lang="nb-NO" sz="1800" b="0" i="0" u="none" strike="noStrike" dirty="0">
                          <a:solidFill>
                            <a:srgbClr val="0066CC"/>
                          </a:solidFill>
                          <a:effectLst/>
                          <a:latin typeface="+mn-lt"/>
                          <a:hlinkClick r:id="rId14"/>
                        </a:rPr>
                        <a:t>Måltider</a:t>
                      </a:r>
                      <a:r>
                        <a:rPr lang="nb-NO" sz="1800" b="0" i="0" dirty="0">
                          <a:solidFill>
                            <a:srgbClr val="333333"/>
                          </a:solidFill>
                          <a:effectLst/>
                          <a:latin typeface="+mn-lt"/>
                        </a:rPr>
                        <a:t> (Personlighygiene.no, Domoteus.no)</a:t>
                      </a:r>
                    </a:p>
                    <a:p>
                      <a:pPr algn="l" fontAlgn="base"/>
                      <a:r>
                        <a:rPr lang="nb-NO" sz="1800" b="0" i="0" u="none" strike="noStrike" dirty="0">
                          <a:solidFill>
                            <a:srgbClr val="0066CC"/>
                          </a:solidFill>
                          <a:effectLst/>
                          <a:latin typeface="+mn-lt"/>
                          <a:hlinkClick r:id="rId15"/>
                        </a:rPr>
                        <a:t>Rene klær</a:t>
                      </a:r>
                      <a:r>
                        <a:rPr lang="nb-NO" sz="1800" b="0" i="0" dirty="0">
                          <a:solidFill>
                            <a:srgbClr val="333333"/>
                          </a:solidFill>
                          <a:effectLst/>
                          <a:latin typeface="+mn-lt"/>
                        </a:rPr>
                        <a:t> (Personlighygiene.no)</a:t>
                      </a:r>
                    </a:p>
                    <a:p>
                      <a:pPr algn="l" fontAlgn="base"/>
                      <a:r>
                        <a:rPr lang="nb-NO" sz="1800" b="0" i="0" u="none" strike="noStrike" dirty="0">
                          <a:solidFill>
                            <a:srgbClr val="0066CC"/>
                          </a:solidFill>
                          <a:effectLst/>
                          <a:latin typeface="+mn-lt"/>
                          <a:hlinkClick r:id="rId16"/>
                        </a:rPr>
                        <a:t>Stelle håret</a:t>
                      </a:r>
                      <a:r>
                        <a:rPr lang="nb-NO" sz="1800" b="0" i="0" dirty="0">
                          <a:solidFill>
                            <a:srgbClr val="333333"/>
                          </a:solidFill>
                          <a:effectLst/>
                          <a:latin typeface="+mn-lt"/>
                        </a:rPr>
                        <a:t> (Personlighygiene.no, Domoteus.no)</a:t>
                      </a:r>
                    </a:p>
                    <a:p>
                      <a:pPr algn="l" fontAlgn="base"/>
                      <a:r>
                        <a:rPr lang="nb-NO" sz="1800" b="0" i="0" u="none" strike="noStrike" dirty="0">
                          <a:solidFill>
                            <a:srgbClr val="0066CC"/>
                          </a:solidFill>
                          <a:effectLst/>
                          <a:latin typeface="+mn-lt"/>
                          <a:hlinkClick r:id="rId17"/>
                        </a:rPr>
                        <a:t>Tannpuss</a:t>
                      </a:r>
                      <a:r>
                        <a:rPr lang="nb-NO" sz="1800" b="0" i="0" dirty="0">
                          <a:solidFill>
                            <a:srgbClr val="333333"/>
                          </a:solidFill>
                          <a:effectLst/>
                          <a:latin typeface="+mn-lt"/>
                        </a:rPr>
                        <a:t>, stell av tenner (Personlighygiene.no, Domoteus.no)</a:t>
                      </a:r>
                    </a:p>
                    <a:p>
                      <a:pPr algn="l" fontAlgn="base"/>
                      <a:r>
                        <a:rPr lang="nb-NO" sz="1800" b="0" i="0" u="none" strike="noStrike" dirty="0">
                          <a:solidFill>
                            <a:srgbClr val="0066CC"/>
                          </a:solidFill>
                          <a:effectLst/>
                          <a:latin typeface="+mn-lt"/>
                          <a:hlinkClick r:id="rId10"/>
                        </a:rPr>
                        <a:t>Tånegler</a:t>
                      </a:r>
                      <a:r>
                        <a:rPr lang="nb-NO" sz="1800" b="0" i="0" dirty="0">
                          <a:solidFill>
                            <a:srgbClr val="333333"/>
                          </a:solidFill>
                          <a:effectLst/>
                          <a:latin typeface="+mn-lt"/>
                        </a:rPr>
                        <a:t>, klippe, stelle (Personlighygiene.no)</a:t>
                      </a:r>
                    </a:p>
                  </a:txBody>
                  <a:tcPr/>
                </a:tc>
                <a:extLst>
                  <a:ext uri="{0D108BD9-81ED-4DB2-BD59-A6C34878D82A}">
                    <a16:rowId xmlns:a16="http://schemas.microsoft.com/office/drawing/2014/main" val="2365104345"/>
                  </a:ext>
                </a:extLst>
              </a:tr>
            </a:tbl>
          </a:graphicData>
        </a:graphic>
      </p:graphicFrame>
    </p:spTree>
    <p:extLst>
      <p:ext uri="{BB962C8B-B14F-4D97-AF65-F5344CB8AC3E}">
        <p14:creationId xmlns:p14="http://schemas.microsoft.com/office/powerpoint/2010/main" val="3966210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FF8B2-6E6D-3D8D-A437-83B378119659}"/>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2F62DC81-12B1-8395-B060-5AC68E321590}"/>
              </a:ext>
            </a:extLst>
          </p:cNvPr>
          <p:cNvSpPr txBox="1"/>
          <p:nvPr/>
        </p:nvSpPr>
        <p:spPr>
          <a:xfrm>
            <a:off x="0" y="0"/>
            <a:ext cx="12191999" cy="400110"/>
          </a:xfrm>
          <a:prstGeom prst="rect">
            <a:avLst/>
          </a:prstGeom>
          <a:noFill/>
        </p:spPr>
        <p:txBody>
          <a:bodyPr wrap="square" rtlCol="0">
            <a:spAutoFit/>
          </a:bodyPr>
          <a:lstStyle/>
          <a:p>
            <a:pPr marL="180975"/>
            <a:r>
              <a:rPr lang="nb-NO" sz="2000" b="1" dirty="0">
                <a:solidFill>
                  <a:srgbClr val="156082"/>
                </a:solidFill>
              </a:rPr>
              <a:t>Her dere finne </a:t>
            </a:r>
            <a:r>
              <a:rPr lang="nb-NO" sz="2000" b="1" dirty="0">
                <a:solidFill>
                  <a:srgbClr val="E97132"/>
                </a:solidFill>
              </a:rPr>
              <a:t>videoer</a:t>
            </a:r>
            <a:r>
              <a:rPr lang="nb-NO" sz="2000" b="1" dirty="0">
                <a:solidFill>
                  <a:srgbClr val="156082"/>
                </a:solidFill>
              </a:rPr>
              <a:t> på 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graphicFrame>
        <p:nvGraphicFramePr>
          <p:cNvPr id="6" name="Tabell 2">
            <a:extLst>
              <a:ext uri="{FF2B5EF4-FFF2-40B4-BE49-F238E27FC236}">
                <a16:creationId xmlns:a16="http://schemas.microsoft.com/office/drawing/2014/main" id="{79CB54B0-B301-3415-C4A7-5547717F8CED}"/>
              </a:ext>
            </a:extLst>
          </p:cNvPr>
          <p:cNvGraphicFramePr>
            <a:graphicFrameLocks noGrp="1"/>
          </p:cNvGraphicFramePr>
          <p:nvPr>
            <p:extLst>
              <p:ext uri="{D42A27DB-BD31-4B8C-83A1-F6EECF244321}">
                <p14:modId xmlns:p14="http://schemas.microsoft.com/office/powerpoint/2010/main" val="3526707849"/>
              </p:ext>
            </p:extLst>
          </p:nvPr>
        </p:nvGraphicFramePr>
        <p:xfrm>
          <a:off x="383292" y="1053676"/>
          <a:ext cx="11520000" cy="4851400"/>
        </p:xfrm>
        <a:graphic>
          <a:graphicData uri="http://schemas.openxmlformats.org/drawingml/2006/table">
            <a:tbl>
              <a:tblPr firstRow="1" bandRow="1">
                <a:tableStyleId>{B301B821-A1FF-4177-AEE7-76D212191A09}</a:tableStyleId>
              </a:tblPr>
              <a:tblGrid>
                <a:gridCol w="5536248">
                  <a:extLst>
                    <a:ext uri="{9D8B030D-6E8A-4147-A177-3AD203B41FA5}">
                      <a16:colId xmlns:a16="http://schemas.microsoft.com/office/drawing/2014/main" val="3089208421"/>
                    </a:ext>
                  </a:extLst>
                </a:gridCol>
                <a:gridCol w="5983752">
                  <a:extLst>
                    <a:ext uri="{9D8B030D-6E8A-4147-A177-3AD203B41FA5}">
                      <a16:colId xmlns:a16="http://schemas.microsoft.com/office/drawing/2014/main" val="109532789"/>
                    </a:ext>
                  </a:extLst>
                </a:gridCol>
              </a:tblGrid>
              <a:tr h="370840">
                <a:tc gridSpan="2">
                  <a:txBody>
                    <a:bodyPr/>
                    <a:lstStyle/>
                    <a:p>
                      <a:r>
                        <a:rPr lang="nb-NO" dirty="0">
                          <a:latin typeface="+mn-lt"/>
                        </a:rPr>
                        <a:t>Opplæringsbehov knyttet til … og direkte lenker til videoer</a:t>
                      </a:r>
                    </a:p>
                  </a:txBody>
                  <a:tcPr/>
                </a:tc>
                <a:tc hMerge="1">
                  <a:txBody>
                    <a:bodyPr/>
                    <a:lstStyle/>
                    <a:p>
                      <a:endParaRPr lang="nb-NO" dirty="0"/>
                    </a:p>
                  </a:txBody>
                  <a:tcPr/>
                </a:tc>
                <a:extLst>
                  <a:ext uri="{0D108BD9-81ED-4DB2-BD59-A6C34878D82A}">
                    <a16:rowId xmlns:a16="http://schemas.microsoft.com/office/drawing/2014/main" val="78366602"/>
                  </a:ext>
                </a:extLst>
              </a:tr>
              <a:tr h="370840">
                <a:tc>
                  <a:txBody>
                    <a:bodyPr/>
                    <a:lstStyle/>
                    <a:p>
                      <a:pPr algn="l" fontAlgn="base"/>
                      <a:r>
                        <a:rPr lang="nb-NO" b="1" i="0" dirty="0">
                          <a:solidFill>
                            <a:schemeClr val="tx1"/>
                          </a:solidFill>
                          <a:effectLst/>
                          <a:latin typeface="+mn-lt"/>
                        </a:rPr>
                        <a:t>Matlaging</a:t>
                      </a:r>
                    </a:p>
                    <a:p>
                      <a:pPr algn="l" fontAlgn="base"/>
                      <a:r>
                        <a:rPr lang="nb-NO" sz="1800" b="0" i="0" u="none" strike="noStrike" dirty="0">
                          <a:solidFill>
                            <a:srgbClr val="0066CC"/>
                          </a:solidFill>
                          <a:effectLst/>
                          <a:latin typeface="+mn-lt"/>
                          <a:hlinkClick r:id="rId3"/>
                        </a:rPr>
                        <a:t>Afrikansk tomatsuppe</a:t>
                      </a:r>
                      <a:r>
                        <a:rPr lang="nb-NO" b="0" i="0" dirty="0">
                          <a:solidFill>
                            <a:srgbClr val="333333"/>
                          </a:solidFill>
                          <a:effectLst/>
                          <a:latin typeface="+mn-lt"/>
                        </a:rPr>
                        <a:t> (Domoteus.no, Matfimer.org)</a:t>
                      </a:r>
                    </a:p>
                    <a:p>
                      <a:pPr algn="l" fontAlgn="base"/>
                      <a:r>
                        <a:rPr lang="nb-NO" sz="1800" b="0" i="0" u="none" strike="noStrike" dirty="0">
                          <a:solidFill>
                            <a:srgbClr val="0066CC"/>
                          </a:solidFill>
                          <a:effectLst/>
                          <a:latin typeface="+mn-lt"/>
                          <a:hlinkClick r:id="rId3"/>
                        </a:rPr>
                        <a:t>Avocadosalat</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3"/>
                        </a:rPr>
                        <a:t>Blomkålsuppe</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4"/>
                        </a:rPr>
                        <a:t>Blåbærkake</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5"/>
                        </a:rPr>
                        <a:t>Bringebær i rød gelé</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6"/>
                        </a:rPr>
                        <a:t>Bønnegryte</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5"/>
                        </a:rPr>
                        <a:t>Dip med chilisaus</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5"/>
                        </a:rPr>
                        <a:t>Dressing med balsamico</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6"/>
                        </a:rPr>
                        <a:t>Ertestuing</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7"/>
                        </a:rPr>
                        <a:t>Fisk med rød pesto, hvit fisk</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7"/>
                        </a:rPr>
                        <a:t>Kylling i ovn</a:t>
                      </a:r>
                      <a:r>
                        <a:rPr lang="nb-NO" b="0" i="0" dirty="0">
                          <a:solidFill>
                            <a:srgbClr val="333333"/>
                          </a:solidFill>
                          <a:effectLst/>
                          <a:latin typeface="+mn-lt"/>
                        </a:rPr>
                        <a:t> (Domoteus.no, Matfilmer.org)</a:t>
                      </a:r>
                    </a:p>
                    <a:p>
                      <a:pPr marL="0" marR="0" lvl="0" indent="0" algn="l" defTabSz="914400" rtl="0" eaLnBrk="1" fontAlgn="base" latinLnBrk="0" hangingPunct="1">
                        <a:lnSpc>
                          <a:spcPct val="100000"/>
                        </a:lnSpc>
                        <a:spcBef>
                          <a:spcPts val="0"/>
                        </a:spcBef>
                        <a:spcAft>
                          <a:spcPts val="0"/>
                        </a:spcAft>
                        <a:buClrTx/>
                        <a:buSzTx/>
                        <a:buFontTx/>
                        <a:buNone/>
                        <a:tabLst/>
                        <a:defRPr/>
                      </a:pPr>
                      <a:r>
                        <a:rPr lang="nb-NO" sz="1800" b="0" i="0" u="none" strike="noStrike" dirty="0">
                          <a:solidFill>
                            <a:srgbClr val="0066CC"/>
                          </a:solidFill>
                          <a:effectLst/>
                          <a:latin typeface="+mn-lt"/>
                          <a:hlinkClick r:id="rId7"/>
                        </a:rPr>
                        <a:t>Kylling med honning og lime</a:t>
                      </a:r>
                      <a:r>
                        <a:rPr lang="nb-NO" b="0" i="0" dirty="0">
                          <a:solidFill>
                            <a:srgbClr val="333333"/>
                          </a:solidFill>
                          <a:effectLst/>
                          <a:latin typeface="+mn-lt"/>
                        </a:rPr>
                        <a:t> (Domoteus.no, Matfilmer.org)</a:t>
                      </a:r>
                    </a:p>
                  </a:txBody>
                  <a:tcPr/>
                </a:tc>
                <a:tc>
                  <a:txBody>
                    <a:bodyPr/>
                    <a:lstStyle/>
                    <a:p>
                      <a:pPr algn="l" fontAlgn="base"/>
                      <a:r>
                        <a:rPr lang="nb-NO" sz="1800" b="0" i="0" u="none" strike="noStrike" dirty="0">
                          <a:solidFill>
                            <a:srgbClr val="0066CC"/>
                          </a:solidFill>
                          <a:effectLst/>
                          <a:latin typeface="+mn-lt"/>
                          <a:hlinkClick r:id="rId7"/>
                        </a:rPr>
                        <a:t>Laks med pesto</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4"/>
                        </a:rPr>
                        <a:t>Olivenbrød </a:t>
                      </a:r>
                      <a:r>
                        <a:rPr lang="nb-NO" b="0" i="0" dirty="0">
                          <a:solidFill>
                            <a:srgbClr val="333333"/>
                          </a:solidFill>
                          <a:effectLst/>
                          <a:latin typeface="+mn-lt"/>
                        </a:rPr>
                        <a:t>(Domoteus.no, Matfilmer.org)</a:t>
                      </a:r>
                    </a:p>
                    <a:p>
                      <a:pPr algn="l" fontAlgn="base"/>
                      <a:r>
                        <a:rPr lang="nb-NO" sz="1800" b="0" i="0" u="none" strike="noStrike" dirty="0">
                          <a:solidFill>
                            <a:srgbClr val="0066CC"/>
                          </a:solidFill>
                          <a:effectLst/>
                          <a:latin typeface="+mn-lt"/>
                          <a:hlinkClick r:id="rId6"/>
                        </a:rPr>
                        <a:t>Poteter i ovn</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8"/>
                        </a:rPr>
                        <a:t>Sandwich med tunfisk</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5"/>
                        </a:rPr>
                        <a:t>Smoothie </a:t>
                      </a:r>
                      <a:r>
                        <a:rPr lang="nb-NO" b="0" i="0" dirty="0">
                          <a:solidFill>
                            <a:srgbClr val="333333"/>
                          </a:solidFill>
                          <a:effectLst/>
                          <a:latin typeface="+mn-lt"/>
                        </a:rPr>
                        <a:t>(Domoteus.no, Matfilmer.org)</a:t>
                      </a:r>
                    </a:p>
                    <a:p>
                      <a:pPr algn="l" fontAlgn="base"/>
                      <a:r>
                        <a:rPr lang="nb-NO" sz="1800" b="0" i="0" u="none" strike="noStrike" dirty="0">
                          <a:solidFill>
                            <a:srgbClr val="0066CC"/>
                          </a:solidFill>
                          <a:effectLst/>
                          <a:latin typeface="+mn-lt"/>
                          <a:hlinkClick r:id="rId8"/>
                        </a:rPr>
                        <a:t>Smørbrød med ost og kalkunskinke</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7"/>
                        </a:rPr>
                        <a:t>Sosekjøtt</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3"/>
                        </a:rPr>
                        <a:t>Tomatsalat</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8"/>
                        </a:rPr>
                        <a:t>Varme tortillas</a:t>
                      </a:r>
                      <a:r>
                        <a:rPr lang="nb-NO" b="0" i="0" dirty="0">
                          <a:solidFill>
                            <a:srgbClr val="333333"/>
                          </a:solidFill>
                          <a:effectLst/>
                          <a:latin typeface="+mn-lt"/>
                        </a:rPr>
                        <a:t> (Domoteus.no, Matfilmer.org)</a:t>
                      </a:r>
                    </a:p>
                    <a:p>
                      <a:pPr algn="l" fontAlgn="base"/>
                      <a:r>
                        <a:rPr lang="nb-NO" sz="1800" b="0" i="0" u="none" strike="noStrike" dirty="0">
                          <a:solidFill>
                            <a:srgbClr val="0066CC"/>
                          </a:solidFill>
                          <a:effectLst/>
                          <a:latin typeface="+mn-lt"/>
                          <a:hlinkClick r:id="rId8"/>
                        </a:rPr>
                        <a:t>Wraps med laks</a:t>
                      </a:r>
                      <a:r>
                        <a:rPr lang="nb-NO" b="0" i="0" dirty="0">
                          <a:solidFill>
                            <a:srgbClr val="333333"/>
                          </a:solidFill>
                          <a:effectLst/>
                          <a:latin typeface="+mn-lt"/>
                        </a:rPr>
                        <a:t> (Matfilmer.org)</a:t>
                      </a:r>
                    </a:p>
                  </a:txBody>
                  <a:tcPr/>
                </a:tc>
                <a:extLst>
                  <a:ext uri="{0D108BD9-81ED-4DB2-BD59-A6C34878D82A}">
                    <a16:rowId xmlns:a16="http://schemas.microsoft.com/office/drawing/2014/main" val="2365104345"/>
                  </a:ext>
                </a:extLst>
              </a:tr>
            </a:tbl>
          </a:graphicData>
        </a:graphic>
      </p:graphicFrame>
    </p:spTree>
    <p:extLst>
      <p:ext uri="{BB962C8B-B14F-4D97-AF65-F5344CB8AC3E}">
        <p14:creationId xmlns:p14="http://schemas.microsoft.com/office/powerpoint/2010/main" val="461957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A6AE4-BEFD-55E2-66B5-067D0A47B4B6}"/>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6861BCCA-8E5C-B358-3AE5-D3475F674F89}"/>
              </a:ext>
            </a:extLst>
          </p:cNvPr>
          <p:cNvSpPr txBox="1"/>
          <p:nvPr/>
        </p:nvSpPr>
        <p:spPr>
          <a:xfrm>
            <a:off x="0" y="0"/>
            <a:ext cx="12191999" cy="400110"/>
          </a:xfrm>
          <a:prstGeom prst="rect">
            <a:avLst/>
          </a:prstGeom>
          <a:noFill/>
        </p:spPr>
        <p:txBody>
          <a:bodyPr wrap="square" rtlCol="0">
            <a:spAutoFit/>
          </a:bodyPr>
          <a:lstStyle/>
          <a:p>
            <a:pPr marL="180975"/>
            <a:r>
              <a:rPr lang="nb-NO" sz="2000" b="1" dirty="0">
                <a:solidFill>
                  <a:srgbClr val="156082"/>
                </a:solidFill>
              </a:rPr>
              <a:t>Her dere finne </a:t>
            </a:r>
            <a:r>
              <a:rPr lang="nb-NO" sz="2000" b="1" dirty="0">
                <a:solidFill>
                  <a:srgbClr val="E97132"/>
                </a:solidFill>
              </a:rPr>
              <a:t>videoer</a:t>
            </a:r>
            <a:r>
              <a:rPr lang="nb-NO" sz="2000" b="1" dirty="0">
                <a:solidFill>
                  <a:srgbClr val="156082"/>
                </a:solidFill>
              </a:rPr>
              <a:t> på 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graphicFrame>
        <p:nvGraphicFramePr>
          <p:cNvPr id="5" name="Tabell 2">
            <a:extLst>
              <a:ext uri="{FF2B5EF4-FFF2-40B4-BE49-F238E27FC236}">
                <a16:creationId xmlns:a16="http://schemas.microsoft.com/office/drawing/2014/main" id="{65EA0DB2-ECAB-A8B2-11F4-8D074B3BD084}"/>
              </a:ext>
            </a:extLst>
          </p:cNvPr>
          <p:cNvGraphicFramePr>
            <a:graphicFrameLocks noGrp="1"/>
          </p:cNvGraphicFramePr>
          <p:nvPr>
            <p:extLst>
              <p:ext uri="{D42A27DB-BD31-4B8C-83A1-F6EECF244321}">
                <p14:modId xmlns:p14="http://schemas.microsoft.com/office/powerpoint/2010/main" val="580877893"/>
              </p:ext>
            </p:extLst>
          </p:nvPr>
        </p:nvGraphicFramePr>
        <p:xfrm>
          <a:off x="383292" y="1053676"/>
          <a:ext cx="11520000" cy="3754120"/>
        </p:xfrm>
        <a:graphic>
          <a:graphicData uri="http://schemas.openxmlformats.org/drawingml/2006/table">
            <a:tbl>
              <a:tblPr firstRow="1" bandRow="1">
                <a:tableStyleId>{B301B821-A1FF-4177-AEE7-76D212191A09}</a:tableStyleId>
              </a:tblPr>
              <a:tblGrid>
                <a:gridCol w="5536248">
                  <a:extLst>
                    <a:ext uri="{9D8B030D-6E8A-4147-A177-3AD203B41FA5}">
                      <a16:colId xmlns:a16="http://schemas.microsoft.com/office/drawing/2014/main" val="3089208421"/>
                    </a:ext>
                  </a:extLst>
                </a:gridCol>
                <a:gridCol w="5983752">
                  <a:extLst>
                    <a:ext uri="{9D8B030D-6E8A-4147-A177-3AD203B41FA5}">
                      <a16:colId xmlns:a16="http://schemas.microsoft.com/office/drawing/2014/main" val="109532789"/>
                    </a:ext>
                  </a:extLst>
                </a:gridCol>
              </a:tblGrid>
              <a:tr h="370840">
                <a:tc gridSpan="2">
                  <a:txBody>
                    <a:bodyPr/>
                    <a:lstStyle/>
                    <a:p>
                      <a:r>
                        <a:rPr lang="nb-NO" dirty="0">
                          <a:latin typeface="+mn-lt"/>
                        </a:rPr>
                        <a:t>Opplæringsbehov knyttet til … og direkte lenker til videoer</a:t>
                      </a:r>
                    </a:p>
                  </a:txBody>
                  <a:tcPr/>
                </a:tc>
                <a:tc hMerge="1">
                  <a:txBody>
                    <a:bodyPr/>
                    <a:lstStyle/>
                    <a:p>
                      <a:endParaRPr lang="nb-NO" dirty="0"/>
                    </a:p>
                  </a:txBody>
                  <a:tcPr/>
                </a:tc>
                <a:extLst>
                  <a:ext uri="{0D108BD9-81ED-4DB2-BD59-A6C34878D82A}">
                    <a16:rowId xmlns:a16="http://schemas.microsoft.com/office/drawing/2014/main" val="78366602"/>
                  </a:ext>
                </a:extLst>
              </a:tr>
              <a:tr h="370840">
                <a:tc>
                  <a:txBody>
                    <a:bodyPr/>
                    <a:lstStyle/>
                    <a:p>
                      <a:pPr algn="l" fontAlgn="base"/>
                      <a:r>
                        <a:rPr lang="nb-NO" b="1" i="0" dirty="0">
                          <a:solidFill>
                            <a:schemeClr val="tx1"/>
                          </a:solidFill>
                          <a:effectLst/>
                          <a:latin typeface="+mn-lt"/>
                        </a:rPr>
                        <a:t>Penger og personlig økonomi</a:t>
                      </a:r>
                    </a:p>
                    <a:p>
                      <a:pPr algn="l" fontAlgn="base"/>
                      <a:r>
                        <a:rPr lang="nb-NO" sz="1800" b="0" i="0" u="none" strike="noStrike" dirty="0">
                          <a:solidFill>
                            <a:srgbClr val="0066CC"/>
                          </a:solidFill>
                          <a:effectLst/>
                          <a:latin typeface="+mn-lt"/>
                          <a:hlinkClick r:id="rId3"/>
                        </a:rPr>
                        <a:t>Billigere produkter</a:t>
                      </a:r>
                      <a:r>
                        <a:rPr lang="nb-NO" b="0" i="0" dirty="0">
                          <a:solidFill>
                            <a:srgbClr val="333333"/>
                          </a:solidFill>
                          <a:effectLst/>
                          <a:latin typeface="+mn-lt"/>
                        </a:rPr>
                        <a:t> (Domoteus.no)</a:t>
                      </a:r>
                    </a:p>
                    <a:p>
                      <a:pPr algn="l" fontAlgn="base"/>
                      <a:r>
                        <a:rPr lang="nb-NO" sz="1800" b="0" i="0" u="none" strike="noStrike" dirty="0">
                          <a:solidFill>
                            <a:srgbClr val="0066CC"/>
                          </a:solidFill>
                          <a:effectLst/>
                          <a:latin typeface="+mn-lt"/>
                          <a:hlinkClick r:id="rId4"/>
                        </a:rPr>
                        <a:t>Flasker</a:t>
                      </a:r>
                      <a:r>
                        <a:rPr lang="nb-NO" b="0" i="0" dirty="0">
                          <a:solidFill>
                            <a:srgbClr val="333333"/>
                          </a:solidFill>
                          <a:effectLst/>
                          <a:latin typeface="+mn-lt"/>
                        </a:rPr>
                        <a:t>, ta med vannflaske, pante flasker (Pengerogmeg.no)</a:t>
                      </a:r>
                    </a:p>
                    <a:p>
                      <a:pPr algn="l" fontAlgn="base"/>
                      <a:r>
                        <a:rPr lang="nb-NO" sz="1800" b="0" i="0" u="none" strike="noStrike" dirty="0">
                          <a:solidFill>
                            <a:srgbClr val="0066CC"/>
                          </a:solidFill>
                          <a:effectLst/>
                          <a:latin typeface="+mn-lt"/>
                          <a:hlinkClick r:id="rId4"/>
                        </a:rPr>
                        <a:t>Kjøpe brukt</a:t>
                      </a:r>
                      <a:r>
                        <a:rPr lang="nb-NO" b="0" i="0" dirty="0">
                          <a:solidFill>
                            <a:srgbClr val="333333"/>
                          </a:solidFill>
                          <a:effectLst/>
                          <a:latin typeface="+mn-lt"/>
                        </a:rPr>
                        <a:t> (Pengerogmeg.no)</a:t>
                      </a:r>
                    </a:p>
                    <a:p>
                      <a:pPr algn="l" fontAlgn="base"/>
                      <a:r>
                        <a:rPr lang="nb-NO" sz="1800" b="0" i="0" u="none" strike="noStrike" dirty="0">
                          <a:solidFill>
                            <a:srgbClr val="0066CC"/>
                          </a:solidFill>
                          <a:effectLst/>
                          <a:latin typeface="+mn-lt"/>
                          <a:hlinkClick r:id="rId4"/>
                        </a:rPr>
                        <a:t>Kjøpe smart</a:t>
                      </a:r>
                      <a:r>
                        <a:rPr lang="nb-NO" b="0" i="0" dirty="0">
                          <a:solidFill>
                            <a:srgbClr val="333333"/>
                          </a:solidFill>
                          <a:effectLst/>
                          <a:latin typeface="+mn-lt"/>
                        </a:rPr>
                        <a:t>, butikkenes egne merker, tilbud (Pengerogmeg.no)</a:t>
                      </a:r>
                    </a:p>
                    <a:p>
                      <a:pPr algn="l" fontAlgn="base"/>
                      <a:r>
                        <a:rPr lang="nb-NO" sz="1800" b="0" i="0" u="none" strike="noStrike" dirty="0">
                          <a:solidFill>
                            <a:srgbClr val="0066CC"/>
                          </a:solidFill>
                          <a:effectLst/>
                          <a:latin typeface="+mn-lt"/>
                          <a:hlinkClick r:id="rId4"/>
                        </a:rPr>
                        <a:t>Pante flasker</a:t>
                      </a:r>
                      <a:r>
                        <a:rPr lang="nb-NO" b="0" i="0" dirty="0">
                          <a:solidFill>
                            <a:srgbClr val="333333"/>
                          </a:solidFill>
                          <a:effectLst/>
                          <a:latin typeface="+mn-lt"/>
                        </a:rPr>
                        <a:t> (Pengerogmeg.no)</a:t>
                      </a:r>
                    </a:p>
                    <a:p>
                      <a:pPr algn="l" fontAlgn="base"/>
                      <a:r>
                        <a:rPr lang="nb-NO" sz="1800" b="0" i="0" u="none" strike="noStrike" dirty="0">
                          <a:solidFill>
                            <a:srgbClr val="0066CC"/>
                          </a:solidFill>
                          <a:effectLst/>
                          <a:latin typeface="+mn-lt"/>
                          <a:hlinkClick r:id="rId4"/>
                        </a:rPr>
                        <a:t>Restemat</a:t>
                      </a:r>
                      <a:r>
                        <a:rPr lang="nb-NO" b="0" i="0" dirty="0">
                          <a:solidFill>
                            <a:srgbClr val="333333"/>
                          </a:solidFill>
                          <a:effectLst/>
                          <a:latin typeface="+mn-lt"/>
                        </a:rPr>
                        <a:t>, fryse ned rester, matpakke (Pengerogmeg.no)</a:t>
                      </a:r>
                    </a:p>
                    <a:p>
                      <a:pPr algn="l" fontAlgn="base"/>
                      <a:r>
                        <a:rPr lang="nb-NO" sz="1800" b="0" i="0" u="none" strike="noStrike" dirty="0">
                          <a:solidFill>
                            <a:srgbClr val="0066CC"/>
                          </a:solidFill>
                          <a:effectLst/>
                          <a:latin typeface="+mn-lt"/>
                          <a:hlinkClick r:id="rId4"/>
                        </a:rPr>
                        <a:t>Spare strøm</a:t>
                      </a:r>
                      <a:r>
                        <a:rPr lang="nb-NO" b="0" i="0" dirty="0">
                          <a:solidFill>
                            <a:srgbClr val="333333"/>
                          </a:solidFill>
                          <a:effectLst/>
                          <a:latin typeface="+mn-lt"/>
                        </a:rPr>
                        <a:t>, lys, varme lufting, ovnen (Pengerogmeg.no)</a:t>
                      </a:r>
                    </a:p>
                  </a:txBody>
                  <a:tcPr/>
                </a:tc>
                <a:tc>
                  <a:txBody>
                    <a:bodyPr/>
                    <a:lstStyle/>
                    <a:p>
                      <a:pPr algn="l" fontAlgn="base"/>
                      <a:r>
                        <a:rPr lang="nb-NO" b="1" i="0" dirty="0">
                          <a:solidFill>
                            <a:schemeClr val="tx1"/>
                          </a:solidFill>
                          <a:effectLst/>
                          <a:latin typeface="+mn-lt"/>
                        </a:rPr>
                        <a:t>Sosial kompetanse</a:t>
                      </a:r>
                    </a:p>
                    <a:p>
                      <a:pPr algn="l" fontAlgn="base"/>
                      <a:r>
                        <a:rPr lang="nb-NO" sz="1800" b="0" i="0" u="none" strike="noStrike" dirty="0">
                          <a:solidFill>
                            <a:srgbClr val="0066CC"/>
                          </a:solidFill>
                          <a:effectLst/>
                          <a:latin typeface="+mn-lt"/>
                          <a:hlinkClick r:id="rId5"/>
                        </a:rPr>
                        <a:t>Bordskikk</a:t>
                      </a:r>
                      <a:r>
                        <a:rPr lang="nb-NO" b="0" i="0" dirty="0">
                          <a:solidFill>
                            <a:srgbClr val="333333"/>
                          </a:solidFill>
                          <a:effectLst/>
                          <a:latin typeface="+mn-lt"/>
                        </a:rPr>
                        <a:t>, nysing (Samspillere.no)</a:t>
                      </a:r>
                    </a:p>
                    <a:p>
                      <a:pPr algn="l" fontAlgn="base"/>
                      <a:r>
                        <a:rPr lang="nb-NO" sz="1800" b="0" i="0" u="none" strike="noStrike" dirty="0">
                          <a:solidFill>
                            <a:srgbClr val="0066CC"/>
                          </a:solidFill>
                          <a:effectLst/>
                          <a:latin typeface="+mn-lt"/>
                          <a:hlinkClick r:id="rId6"/>
                        </a:rPr>
                        <a:t>Bordskikk</a:t>
                      </a:r>
                      <a:r>
                        <a:rPr lang="nb-NO" b="0" i="0" dirty="0">
                          <a:solidFill>
                            <a:srgbClr val="333333"/>
                          </a:solidFill>
                          <a:effectLst/>
                          <a:latin typeface="+mn-lt"/>
                        </a:rPr>
                        <a:t>, lange armer (Samspillere.no)</a:t>
                      </a:r>
                    </a:p>
                    <a:p>
                      <a:pPr algn="l" fontAlgn="base"/>
                      <a:r>
                        <a:rPr lang="nb-NO" sz="1800" b="0" i="0" u="none" strike="noStrike" dirty="0">
                          <a:solidFill>
                            <a:srgbClr val="0066CC"/>
                          </a:solidFill>
                          <a:effectLst/>
                          <a:latin typeface="+mn-lt"/>
                          <a:hlinkClick r:id="rId7"/>
                        </a:rPr>
                        <a:t>En god venn</a:t>
                      </a:r>
                      <a:r>
                        <a:rPr lang="nb-NO" b="0" i="0" dirty="0">
                          <a:solidFill>
                            <a:srgbClr val="333333"/>
                          </a:solidFill>
                          <a:effectLst/>
                          <a:latin typeface="+mn-lt"/>
                        </a:rPr>
                        <a:t> (Samspillere.no)</a:t>
                      </a:r>
                    </a:p>
                    <a:p>
                      <a:pPr algn="l" fontAlgn="base"/>
                      <a:r>
                        <a:rPr lang="nb-NO" sz="1800" b="0" i="0" u="none" strike="noStrike" dirty="0">
                          <a:solidFill>
                            <a:srgbClr val="0066CC"/>
                          </a:solidFill>
                          <a:effectLst/>
                          <a:latin typeface="+mn-lt"/>
                          <a:hlinkClick r:id="rId8"/>
                        </a:rPr>
                        <a:t>Fysisk nærhet</a:t>
                      </a:r>
                      <a:r>
                        <a:rPr lang="nb-NO" b="0" i="0" dirty="0">
                          <a:solidFill>
                            <a:srgbClr val="333333"/>
                          </a:solidFill>
                          <a:effectLst/>
                          <a:latin typeface="+mn-lt"/>
                        </a:rPr>
                        <a:t> (Samspillere.no)</a:t>
                      </a:r>
                    </a:p>
                    <a:p>
                      <a:pPr algn="l" fontAlgn="base"/>
                      <a:r>
                        <a:rPr lang="nb-NO" sz="1800" b="0" i="0" u="none" strike="noStrike" dirty="0">
                          <a:solidFill>
                            <a:srgbClr val="0066CC"/>
                          </a:solidFill>
                          <a:effectLst/>
                          <a:latin typeface="+mn-lt"/>
                          <a:hlinkClick r:id="rId9"/>
                        </a:rPr>
                        <a:t>Følelser</a:t>
                      </a:r>
                      <a:r>
                        <a:rPr lang="nb-NO" b="0" i="0" dirty="0">
                          <a:solidFill>
                            <a:srgbClr val="333333"/>
                          </a:solidFill>
                          <a:effectLst/>
                          <a:latin typeface="+mn-lt"/>
                        </a:rPr>
                        <a:t> (Samspillere.no)</a:t>
                      </a:r>
                    </a:p>
                    <a:p>
                      <a:pPr algn="l" fontAlgn="base"/>
                      <a:r>
                        <a:rPr lang="nb-NO" sz="1800" b="0" i="0" u="none" strike="noStrike" dirty="0">
                          <a:solidFill>
                            <a:srgbClr val="0066CC"/>
                          </a:solidFill>
                          <a:effectLst/>
                          <a:latin typeface="+mn-lt"/>
                          <a:hlinkClick r:id="rId10"/>
                        </a:rPr>
                        <a:t>God og dårlig taper</a:t>
                      </a:r>
                      <a:r>
                        <a:rPr lang="nb-NO" b="0" i="0" dirty="0">
                          <a:solidFill>
                            <a:srgbClr val="333333"/>
                          </a:solidFill>
                          <a:effectLst/>
                          <a:latin typeface="+mn-lt"/>
                        </a:rPr>
                        <a:t> (Samspillere.no)</a:t>
                      </a:r>
                    </a:p>
                    <a:p>
                      <a:pPr algn="l" fontAlgn="base"/>
                      <a:r>
                        <a:rPr lang="nb-NO" sz="1800" b="0" i="0" u="none" strike="noStrike" dirty="0">
                          <a:solidFill>
                            <a:srgbClr val="0066CC"/>
                          </a:solidFill>
                          <a:effectLst/>
                          <a:latin typeface="+mn-lt"/>
                          <a:hlinkClick r:id="rId11"/>
                        </a:rPr>
                        <a:t>God og dårlig stemning</a:t>
                      </a:r>
                      <a:r>
                        <a:rPr lang="nb-NO" b="0" i="0" dirty="0">
                          <a:solidFill>
                            <a:srgbClr val="333333"/>
                          </a:solidFill>
                          <a:effectLst/>
                          <a:latin typeface="+mn-lt"/>
                        </a:rPr>
                        <a:t> (Samspillere.no)</a:t>
                      </a:r>
                    </a:p>
                    <a:p>
                      <a:pPr algn="l" fontAlgn="base"/>
                      <a:r>
                        <a:rPr lang="nb-NO" sz="1800" b="0" i="0" u="none" strike="noStrike" dirty="0">
                          <a:solidFill>
                            <a:srgbClr val="0066CC"/>
                          </a:solidFill>
                          <a:effectLst/>
                          <a:latin typeface="+mn-lt"/>
                          <a:hlinkClick r:id="rId12"/>
                        </a:rPr>
                        <a:t>Personlig hygiene</a:t>
                      </a:r>
                      <a:r>
                        <a:rPr lang="nb-NO" b="0" i="0" dirty="0">
                          <a:solidFill>
                            <a:srgbClr val="333333"/>
                          </a:solidFill>
                          <a:effectLst/>
                          <a:latin typeface="+mn-lt"/>
                        </a:rPr>
                        <a:t> (Samspillere.no, Personlighygiene.no)</a:t>
                      </a:r>
                    </a:p>
                    <a:p>
                      <a:pPr algn="l" fontAlgn="base"/>
                      <a:r>
                        <a:rPr lang="nb-NO" sz="1800" b="0" i="0" u="none" strike="noStrike" dirty="0">
                          <a:solidFill>
                            <a:srgbClr val="0066CC"/>
                          </a:solidFill>
                          <a:effectLst/>
                          <a:latin typeface="+mn-lt"/>
                          <a:hlinkClick r:id="rId13"/>
                        </a:rPr>
                        <a:t>Samtale-emner</a:t>
                      </a:r>
                      <a:r>
                        <a:rPr lang="nb-NO" b="0" i="0" dirty="0">
                          <a:solidFill>
                            <a:srgbClr val="333333"/>
                          </a:solidFill>
                          <a:effectLst/>
                          <a:latin typeface="+mn-lt"/>
                        </a:rPr>
                        <a:t> (Samspillere.no)</a:t>
                      </a:r>
                    </a:p>
                    <a:p>
                      <a:pPr algn="l" fontAlgn="base"/>
                      <a:r>
                        <a:rPr lang="nb-NO" sz="1800" b="0" i="0" u="none" strike="noStrike" dirty="0">
                          <a:solidFill>
                            <a:srgbClr val="0066CC"/>
                          </a:solidFill>
                          <a:effectLst/>
                          <a:latin typeface="+mn-lt"/>
                          <a:hlinkClick r:id="rId14"/>
                        </a:rPr>
                        <a:t>Tidsmestring</a:t>
                      </a:r>
                      <a:r>
                        <a:rPr lang="nb-NO" b="0" i="0" dirty="0">
                          <a:solidFill>
                            <a:srgbClr val="333333"/>
                          </a:solidFill>
                          <a:effectLst/>
                          <a:latin typeface="+mn-lt"/>
                        </a:rPr>
                        <a:t> (Samspillere.no)</a:t>
                      </a:r>
                    </a:p>
                    <a:p>
                      <a:pPr algn="l" fontAlgn="base"/>
                      <a:r>
                        <a:rPr lang="nb-NO" sz="1800" b="0" i="0" u="none" strike="noStrike" dirty="0">
                          <a:solidFill>
                            <a:srgbClr val="0066CC"/>
                          </a:solidFill>
                          <a:effectLst/>
                          <a:latin typeface="+mn-lt"/>
                          <a:hlinkClick r:id="rId15"/>
                        </a:rPr>
                        <a:t>Vente på tur</a:t>
                      </a:r>
                      <a:r>
                        <a:rPr lang="nb-NO" b="0" i="0" dirty="0">
                          <a:solidFill>
                            <a:srgbClr val="333333"/>
                          </a:solidFill>
                          <a:effectLst/>
                          <a:latin typeface="+mn-lt"/>
                        </a:rPr>
                        <a:t> (Samspillere.no)</a:t>
                      </a:r>
                    </a:p>
                  </a:txBody>
                  <a:tcPr/>
                </a:tc>
                <a:extLst>
                  <a:ext uri="{0D108BD9-81ED-4DB2-BD59-A6C34878D82A}">
                    <a16:rowId xmlns:a16="http://schemas.microsoft.com/office/drawing/2014/main" val="2365104345"/>
                  </a:ext>
                </a:extLst>
              </a:tr>
            </a:tbl>
          </a:graphicData>
        </a:graphic>
      </p:graphicFrame>
    </p:spTree>
    <p:extLst>
      <p:ext uri="{BB962C8B-B14F-4D97-AF65-F5344CB8AC3E}">
        <p14:creationId xmlns:p14="http://schemas.microsoft.com/office/powerpoint/2010/main" val="268534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73532CF7-0883-E4F6-C214-DAB04599D859}"/>
              </a:ext>
            </a:extLst>
          </p:cNvPr>
          <p:cNvSpPr txBox="1"/>
          <p:nvPr/>
        </p:nvSpPr>
        <p:spPr>
          <a:xfrm>
            <a:off x="0" y="21982"/>
            <a:ext cx="12192000" cy="400110"/>
          </a:xfrm>
          <a:prstGeom prst="rect">
            <a:avLst/>
          </a:prstGeom>
          <a:noFill/>
        </p:spPr>
        <p:txBody>
          <a:bodyPr wrap="square">
            <a:spAutoFit/>
          </a:bodyPr>
          <a:lstStyle/>
          <a:p>
            <a:pPr marL="180975"/>
            <a:r>
              <a:rPr lang="nb-NO" sz="2000" b="1" dirty="0">
                <a:solidFill>
                  <a:srgbClr val="156082"/>
                </a:solidFill>
                <a:latin typeface="+mj-lt"/>
              </a:rPr>
              <a:t>Hvem og hva er denne verktøykassen ment for, og hvordan bruke den? </a:t>
            </a:r>
          </a:p>
        </p:txBody>
      </p:sp>
      <p:sp>
        <p:nvSpPr>
          <p:cNvPr id="3" name="Plassholder for innhold 2">
            <a:extLst>
              <a:ext uri="{FF2B5EF4-FFF2-40B4-BE49-F238E27FC236}">
                <a16:creationId xmlns:a16="http://schemas.microsoft.com/office/drawing/2014/main" id="{58EB9139-CC8E-B6E4-0581-6EE3D3B9C572}"/>
              </a:ext>
            </a:extLst>
          </p:cNvPr>
          <p:cNvSpPr txBox="1">
            <a:spLocks/>
          </p:cNvSpPr>
          <p:nvPr/>
        </p:nvSpPr>
        <p:spPr>
          <a:xfrm>
            <a:off x="184677" y="689913"/>
            <a:ext cx="11847996" cy="5974123"/>
          </a:xfrm>
          <a:prstGeom prst="rect">
            <a:avLst/>
          </a:prstGeom>
        </p:spPr>
        <p:txBody>
          <a:bodyPr>
            <a:noAutofit/>
          </a:bodyPr>
          <a:lstStyle>
            <a:lvl1pPr marL="365760" indent="-256032" algn="l" rtl="0" eaLnBrk="1" latinLnBrk="0" hangingPunct="1">
              <a:spcBef>
                <a:spcPts val="300"/>
              </a:spcBef>
              <a:buClr>
                <a:srgbClr val="008080"/>
              </a:buClr>
              <a:buFont typeface="Arial" pitchFamily="34" charset="0"/>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rgbClr val="008080"/>
              </a:buClr>
              <a:buFont typeface="Arial" pitchFamily="34" charset="0"/>
              <a:buChar char="•"/>
              <a:defRPr kumimoji="0" sz="2600" kern="1200">
                <a:solidFill>
                  <a:schemeClr val="tx1"/>
                </a:solidFill>
                <a:latin typeface="Calibri" pitchFamily="34" charset="0"/>
                <a:ea typeface="+mn-ea"/>
                <a:cs typeface="Calibri" pitchFamily="34" charset="0"/>
              </a:defRPr>
            </a:lvl2pPr>
            <a:lvl3pPr marL="923544" indent="-219456" algn="l" rtl="0" eaLnBrk="1" latinLnBrk="0" hangingPunct="1">
              <a:spcBef>
                <a:spcPts val="300"/>
              </a:spcBef>
              <a:buClr>
                <a:srgbClr val="008080"/>
              </a:buClr>
              <a:buFont typeface="Arial" pitchFamily="34" charset="0"/>
              <a:buChar char="•"/>
              <a:defRPr kumimoji="0" sz="2400" kern="1200">
                <a:solidFill>
                  <a:schemeClr val="tx1"/>
                </a:solidFill>
                <a:latin typeface="Calibri" pitchFamily="34" charset="0"/>
                <a:ea typeface="+mn-ea"/>
                <a:cs typeface="Calibri" pitchFamily="34" charset="0"/>
              </a:defRPr>
            </a:lvl3pPr>
            <a:lvl4pPr marL="1179576" indent="-201168" algn="l" rtl="0" eaLnBrk="1" latinLnBrk="0" hangingPunct="1">
              <a:spcBef>
                <a:spcPts val="300"/>
              </a:spcBef>
              <a:buClr>
                <a:srgbClr val="008080"/>
              </a:buClr>
              <a:buFont typeface="Arial" pitchFamily="34" charset="0"/>
              <a:buChar char="•"/>
              <a:defRPr kumimoji="0" sz="2200" kern="1200">
                <a:solidFill>
                  <a:schemeClr val="tx1"/>
                </a:solidFill>
                <a:latin typeface="Calibri" pitchFamily="34" charset="0"/>
                <a:ea typeface="+mn-ea"/>
                <a:cs typeface="Calibri" pitchFamily="34" charset="0"/>
              </a:defRPr>
            </a:lvl4pPr>
            <a:lvl5pPr marL="1389888" indent="-182880" algn="l" rtl="0" eaLnBrk="1" latinLnBrk="0" hangingPunct="1">
              <a:spcBef>
                <a:spcPts val="300"/>
              </a:spcBef>
              <a:buClr>
                <a:srgbClr val="008080"/>
              </a:buClr>
              <a:buFont typeface="Arial" pitchFamily="34" charset="0"/>
              <a:buChar char="•"/>
              <a:defRPr kumimoji="0" sz="2000" kern="1200">
                <a:solidFill>
                  <a:schemeClr val="tx1"/>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566738" marR="0" lvl="0" indent="-566738"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lang="nb-NO" sz="1800" b="1" dirty="0">
                <a:solidFill>
                  <a:srgbClr val="156082"/>
                </a:solidFill>
                <a:latin typeface="+mn-lt"/>
              </a:rPr>
              <a:t>For h</a:t>
            </a:r>
            <a:r>
              <a:rPr kumimoji="0" lang="nb-NO" sz="1800" b="1" i="0" u="none" strike="noStrike" kern="1200" cap="none" spc="0" normalizeH="0" baseline="0" noProof="0" dirty="0">
                <a:ln>
                  <a:noFill/>
                </a:ln>
                <a:solidFill>
                  <a:srgbClr val="156082"/>
                </a:solidFill>
                <a:effectLst/>
                <a:uLnTx/>
                <a:uFillTx/>
                <a:latin typeface="+mn-lt"/>
                <a:ea typeface="+mn-ea"/>
                <a:cs typeface="Calibri" pitchFamily="34" charset="0"/>
              </a:rPr>
              <a:t>vem?</a:t>
            </a:r>
          </a:p>
          <a:p>
            <a:pPr marL="566738" marR="0" lvl="0" indent="-566738" algn="l" defTabSz="914400" rtl="0" eaLnBrk="1" fontAlgn="auto" latinLnBrk="0" hangingPunct="1">
              <a:lnSpc>
                <a:spcPct val="100000"/>
              </a:lnSpc>
              <a:spcBef>
                <a:spcPts val="300"/>
              </a:spcBef>
              <a:spcAft>
                <a:spcPts val="300"/>
              </a:spcAft>
              <a:buSzTx/>
              <a:buFont typeface="Arial" pitchFamily="34" charset="0"/>
              <a:buChar char="•"/>
              <a:tabLst/>
              <a:defRPr/>
            </a:pPr>
            <a:r>
              <a:rPr lang="nb-NO" sz="1800" dirty="0">
                <a:latin typeface="+mn-lt"/>
              </a:rPr>
              <a:t>Verktøykassen er først og fremst utviklet for tjenesteytere i kommunene og lærere i skolen.</a:t>
            </a:r>
          </a:p>
          <a:p>
            <a:pPr marL="566738" marR="0" lvl="0" indent="-566738"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1800" i="0" u="none" strike="noStrike" kern="1200" cap="none" spc="0" normalizeH="0" baseline="0" noProof="0" dirty="0">
                <a:ln>
                  <a:noFill/>
                </a:ln>
                <a:effectLst/>
                <a:uLnTx/>
                <a:uFillTx/>
                <a:latin typeface="+mn-lt"/>
                <a:ea typeface="+mn-ea"/>
                <a:cs typeface="Calibri" pitchFamily="34" charset="0"/>
              </a:rPr>
              <a:t>Den kan også brukes av pårørende og ikke minst av jobbveiledere, assistenter, </a:t>
            </a:r>
            <a:br>
              <a:rPr kumimoji="0" lang="nb-NO" sz="1800" i="0" u="none" strike="noStrike" kern="1200" cap="none" spc="0" normalizeH="0" baseline="0" noProof="0" dirty="0">
                <a:ln>
                  <a:noFill/>
                </a:ln>
                <a:effectLst/>
                <a:uLnTx/>
                <a:uFillTx/>
                <a:latin typeface="+mn-lt"/>
                <a:ea typeface="+mn-ea"/>
                <a:cs typeface="Calibri" pitchFamily="34" charset="0"/>
              </a:rPr>
            </a:br>
            <a:r>
              <a:rPr kumimoji="0" lang="nb-NO" sz="1800" i="0" u="none" strike="noStrike" kern="1200" cap="none" spc="0" normalizeH="0" baseline="0" noProof="0" dirty="0">
                <a:ln>
                  <a:noFill/>
                </a:ln>
                <a:effectLst/>
                <a:uLnTx/>
                <a:uFillTx/>
                <a:latin typeface="+mn-lt"/>
                <a:ea typeface="+mn-ea"/>
                <a:cs typeface="Calibri" pitchFamily="34" charset="0"/>
              </a:rPr>
              <a:t>miljøterapeuter og mange andre yrkesgrupper som jobber </a:t>
            </a:r>
            <a:br>
              <a:rPr kumimoji="0" lang="nb-NO" sz="1800" i="0" u="none" strike="noStrike" kern="1200" cap="none" spc="0" normalizeH="0" baseline="0" noProof="0" dirty="0">
                <a:ln>
                  <a:noFill/>
                </a:ln>
                <a:effectLst/>
                <a:uLnTx/>
                <a:uFillTx/>
                <a:latin typeface="+mn-lt"/>
                <a:ea typeface="+mn-ea"/>
                <a:cs typeface="Calibri" pitchFamily="34" charset="0"/>
              </a:rPr>
            </a:br>
            <a:r>
              <a:rPr kumimoji="0" lang="nb-NO" sz="1800" i="0" u="none" strike="noStrike" kern="1200" cap="none" spc="0" normalizeH="0" baseline="0" noProof="0" dirty="0">
                <a:ln>
                  <a:noFill/>
                </a:ln>
                <a:effectLst/>
                <a:uLnTx/>
                <a:uFillTx/>
                <a:latin typeface="+mn-lt"/>
                <a:ea typeface="+mn-ea"/>
                <a:cs typeface="Calibri" pitchFamily="34" charset="0"/>
              </a:rPr>
              <a:t>med mennesker med utviklingshemning.</a:t>
            </a:r>
          </a:p>
          <a:p>
            <a:pPr marL="566738" marR="0" lvl="0" indent="-566738"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kumimoji="0" lang="nb-NO" sz="1800" b="1" i="0" u="none" strike="noStrike" kern="1200" cap="none" spc="0" normalizeH="0" baseline="0" noProof="0" dirty="0">
                <a:ln>
                  <a:noFill/>
                </a:ln>
                <a:solidFill>
                  <a:srgbClr val="156082"/>
                </a:solidFill>
                <a:effectLst/>
                <a:uLnTx/>
                <a:uFillTx/>
                <a:latin typeface="+mn-lt"/>
                <a:ea typeface="+mn-ea"/>
                <a:cs typeface="Calibri" pitchFamily="34" charset="0"/>
              </a:rPr>
              <a:t>For hva?</a:t>
            </a:r>
          </a:p>
          <a:p>
            <a:pPr marL="566738" marR="0" lvl="0" indent="-566738" algn="l" defTabSz="914400" rtl="0" eaLnBrk="1" fontAlgn="auto" latinLnBrk="0" hangingPunct="1">
              <a:lnSpc>
                <a:spcPct val="100000"/>
              </a:lnSpc>
              <a:spcBef>
                <a:spcPts val="300"/>
              </a:spcBef>
              <a:spcAft>
                <a:spcPts val="300"/>
              </a:spcAft>
              <a:buSzTx/>
              <a:buFont typeface="Arial" pitchFamily="34" charset="0"/>
              <a:buChar char="•"/>
              <a:tabLst/>
              <a:defRPr/>
            </a:pPr>
            <a:r>
              <a:rPr lang="nb-NO" sz="1800" dirty="0">
                <a:latin typeface="+mn-lt"/>
              </a:rPr>
              <a:t>Verktøykassen gjør at det blir enklere å ta i bruk og mestre </a:t>
            </a:r>
            <a:r>
              <a:rPr lang="nb-NO" sz="1800" b="1" dirty="0">
                <a:latin typeface="+mn-lt"/>
              </a:rPr>
              <a:t>e-læring </a:t>
            </a:r>
            <a:br>
              <a:rPr lang="nb-NO" sz="1800" b="1" dirty="0">
                <a:latin typeface="+mn-lt"/>
              </a:rPr>
            </a:br>
            <a:r>
              <a:rPr lang="nb-NO" sz="1800" b="1" dirty="0">
                <a:latin typeface="+mn-lt"/>
              </a:rPr>
              <a:t>og eventuelt flere digitale hjelpemidler.</a:t>
            </a:r>
          </a:p>
          <a:p>
            <a:pPr marL="566738" marR="0" lvl="0" indent="-566738" algn="l" defTabSz="914400" rtl="0" eaLnBrk="1" fontAlgn="auto" latinLnBrk="0" hangingPunct="1">
              <a:lnSpc>
                <a:spcPct val="100000"/>
              </a:lnSpc>
              <a:spcBef>
                <a:spcPts val="300"/>
              </a:spcBef>
              <a:spcAft>
                <a:spcPts val="300"/>
              </a:spcAft>
              <a:buSzTx/>
              <a:buFont typeface="Arial" pitchFamily="34" charset="0"/>
              <a:buChar char="•"/>
              <a:tabLst/>
              <a:defRPr/>
            </a:pPr>
            <a:r>
              <a:rPr lang="nb-NO" sz="1800" dirty="0">
                <a:latin typeface="+mn-lt"/>
              </a:rPr>
              <a:t>Hovedhensikten med verktøykassen er å kunne gi motiverende opplæring til mennesker med utviklingshemning slik at de kan oppnå et mer selvstendig liv. </a:t>
            </a:r>
            <a:br>
              <a:rPr lang="nb-NO" sz="1800" dirty="0">
                <a:latin typeface="+mn-lt"/>
              </a:rPr>
            </a:br>
            <a:r>
              <a:rPr lang="nb-NO" sz="1800" dirty="0">
                <a:latin typeface="+mn-lt"/>
              </a:rPr>
              <a:t>E-læring kan også være et element i en meningsfull hverdag gjennom læringsglede og økt mestring.</a:t>
            </a:r>
          </a:p>
          <a:p>
            <a:pPr marL="566738" marR="0" lvl="0" indent="-566738" algn="l" defTabSz="914400" rtl="0" eaLnBrk="1" fontAlgn="auto" latinLnBrk="0" hangingPunct="1">
              <a:lnSpc>
                <a:spcPct val="100000"/>
              </a:lnSpc>
              <a:spcBef>
                <a:spcPts val="300"/>
              </a:spcBef>
              <a:spcAft>
                <a:spcPts val="300"/>
              </a:spcAft>
              <a:buSzTx/>
              <a:buFont typeface="Arial" pitchFamily="34" charset="0"/>
              <a:buChar char="•"/>
              <a:tabLst/>
              <a:defRPr/>
            </a:pPr>
            <a:r>
              <a:rPr lang="nb-NO" sz="1800" dirty="0">
                <a:latin typeface="+mn-lt"/>
              </a:rPr>
              <a:t>Verktøykassen er også en </a:t>
            </a:r>
            <a:r>
              <a:rPr lang="nb-NO" sz="1800" b="1" dirty="0">
                <a:latin typeface="+mn-lt"/>
              </a:rPr>
              <a:t>kurspakke</a:t>
            </a:r>
            <a:r>
              <a:rPr lang="nb-NO" sz="1800" dirty="0">
                <a:latin typeface="+mn-lt"/>
              </a:rPr>
              <a:t>.</a:t>
            </a:r>
          </a:p>
          <a:p>
            <a:pPr marL="566738" marR="0" lvl="0" indent="-566738"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lang="nb-NO" sz="1800" b="1" dirty="0">
                <a:solidFill>
                  <a:srgbClr val="156082"/>
                </a:solidFill>
                <a:latin typeface="+mn-lt"/>
              </a:rPr>
              <a:t>Hvordan</a:t>
            </a:r>
            <a:r>
              <a:rPr kumimoji="0" lang="nb-NO" sz="1800" b="1" i="0" u="none" strike="noStrike" kern="1200" cap="none" spc="0" normalizeH="0" baseline="0" noProof="0" dirty="0">
                <a:ln>
                  <a:noFill/>
                </a:ln>
                <a:solidFill>
                  <a:srgbClr val="156082"/>
                </a:solidFill>
                <a:effectLst/>
                <a:uLnTx/>
                <a:uFillTx/>
                <a:latin typeface="+mn-lt"/>
                <a:ea typeface="+mn-ea"/>
                <a:cs typeface="Calibri" pitchFamily="34" charset="0"/>
              </a:rPr>
              <a:t>?</a:t>
            </a:r>
          </a:p>
          <a:p>
            <a:pPr marL="566738" marR="0" lvl="0" indent="-566738" algn="l" defTabSz="914400" rtl="0" eaLnBrk="1" fontAlgn="auto" latinLnBrk="0" hangingPunct="1">
              <a:lnSpc>
                <a:spcPct val="100000"/>
              </a:lnSpc>
              <a:spcBef>
                <a:spcPts val="300"/>
              </a:spcBef>
              <a:spcAft>
                <a:spcPts val="300"/>
              </a:spcAft>
              <a:buSzTx/>
              <a:buFont typeface="Arial" pitchFamily="34" charset="0"/>
              <a:buChar char="•"/>
              <a:tabLst/>
              <a:defRPr/>
            </a:pPr>
            <a:r>
              <a:rPr lang="nb-NO" sz="1800" dirty="0">
                <a:latin typeface="+mn-lt"/>
              </a:rPr>
              <a:t>Verktøykassen har flere deler. De kan benyttes i </a:t>
            </a:r>
            <a:r>
              <a:rPr lang="nb-NO" sz="1800" b="1" dirty="0">
                <a:latin typeface="+mn-lt"/>
              </a:rPr>
              <a:t>fri rekkefølge </a:t>
            </a:r>
            <a:r>
              <a:rPr lang="nb-NO" sz="1800" dirty="0">
                <a:latin typeface="+mn-lt"/>
              </a:rPr>
              <a:t>ut fra interesser og behov – også delvis. </a:t>
            </a:r>
          </a:p>
          <a:p>
            <a:pPr marL="566738" marR="0" lvl="0" indent="-566738" algn="l" defTabSz="914400" rtl="0" eaLnBrk="1" fontAlgn="auto" latinLnBrk="0" hangingPunct="1">
              <a:lnSpc>
                <a:spcPct val="100000"/>
              </a:lnSpc>
              <a:spcBef>
                <a:spcPts val="300"/>
              </a:spcBef>
              <a:spcAft>
                <a:spcPts val="300"/>
              </a:spcAft>
              <a:buSzTx/>
              <a:buFont typeface="Arial" pitchFamily="34" charset="0"/>
              <a:buChar char="•"/>
              <a:tabLst/>
              <a:defRPr/>
            </a:pPr>
            <a:r>
              <a:rPr lang="nb-NO" sz="1800" dirty="0">
                <a:effectLst/>
                <a:latin typeface="+mn-lt"/>
                <a:ea typeface="Aptos" panose="020B0004020202020204" pitchFamily="34" charset="0"/>
                <a:cs typeface="Times New Roman" panose="02020603050405020304" pitchFamily="18" charset="0"/>
              </a:rPr>
              <a:t>Gruppeopplæring er aktuelt på skoler og i dag- og aktivitetssentre med </a:t>
            </a:r>
            <a:r>
              <a:rPr lang="nb-NO" sz="1800" b="1" dirty="0">
                <a:effectLst/>
                <a:latin typeface="+mn-lt"/>
                <a:ea typeface="Aptos" panose="020B0004020202020204" pitchFamily="34" charset="0"/>
                <a:cs typeface="Times New Roman" panose="02020603050405020304" pitchFamily="18" charset="0"/>
              </a:rPr>
              <a:t>dagsplan</a:t>
            </a:r>
            <a:r>
              <a:rPr lang="nb-NO" sz="1800" dirty="0">
                <a:effectLst/>
                <a:latin typeface="+mn-lt"/>
                <a:ea typeface="Aptos" panose="020B0004020202020204" pitchFamily="34" charset="0"/>
                <a:cs typeface="Times New Roman" panose="02020603050405020304" pitchFamily="18" charset="0"/>
              </a:rPr>
              <a:t>, mens én-til-én er kanskje mer aktuelt i boliger, for eksempel ved hjelp av et </a:t>
            </a:r>
            <a:r>
              <a:rPr lang="nb-NO" sz="1800" b="1" dirty="0">
                <a:effectLst/>
                <a:latin typeface="+mn-lt"/>
                <a:ea typeface="Aptos" panose="020B0004020202020204" pitchFamily="34" charset="0"/>
                <a:cs typeface="Times New Roman" panose="02020603050405020304" pitchFamily="18" charset="0"/>
              </a:rPr>
              <a:t>månedstema </a:t>
            </a:r>
            <a:r>
              <a:rPr lang="nb-NO" sz="1800" dirty="0">
                <a:effectLst/>
                <a:latin typeface="+mn-lt"/>
                <a:ea typeface="Aptos" panose="020B0004020202020204" pitchFamily="34" charset="0"/>
                <a:cs typeface="Times New Roman" panose="02020603050405020304" pitchFamily="18" charset="0"/>
              </a:rPr>
              <a:t>eller på </a:t>
            </a:r>
            <a:r>
              <a:rPr lang="nb-NO" sz="1800" b="1" dirty="0">
                <a:effectLst/>
                <a:latin typeface="+mn-lt"/>
                <a:ea typeface="Aptos" panose="020B0004020202020204" pitchFamily="34" charset="0"/>
                <a:cs typeface="Times New Roman" panose="02020603050405020304" pitchFamily="18" charset="0"/>
              </a:rPr>
              <a:t>samlingsstunder</a:t>
            </a:r>
            <a:r>
              <a:rPr lang="nb-NO" sz="1800" dirty="0">
                <a:effectLst/>
                <a:latin typeface="+mn-lt"/>
                <a:ea typeface="Aptos" panose="020B0004020202020204" pitchFamily="34" charset="0"/>
                <a:cs typeface="Times New Roman" panose="02020603050405020304" pitchFamily="18" charset="0"/>
              </a:rPr>
              <a:t>.</a:t>
            </a:r>
            <a:endParaRPr lang="nb-NO" sz="1800" dirty="0">
              <a:latin typeface="+mn-lt"/>
            </a:endParaRPr>
          </a:p>
          <a:p>
            <a:pPr marL="566738" marR="0" lvl="0" indent="-566738"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1800" b="0" i="0" u="none" strike="noStrike" kern="1200" cap="none" spc="0" normalizeH="0" baseline="0" noProof="0" dirty="0">
                <a:ln>
                  <a:noFill/>
                </a:ln>
                <a:solidFill>
                  <a:prstClr val="black"/>
                </a:solidFill>
                <a:effectLst/>
                <a:uLnTx/>
                <a:uFillTx/>
                <a:latin typeface="+mn-lt"/>
                <a:ea typeface="+mn-ea"/>
                <a:cs typeface="Calibri" pitchFamily="34" charset="0"/>
              </a:rPr>
              <a:t>Dere kan fritt kopiere og modifisere materiell fra verktøykassen for å lage egne kurs</a:t>
            </a:r>
            <a:r>
              <a:rPr lang="nb-NO" sz="1800" dirty="0">
                <a:solidFill>
                  <a:prstClr val="black"/>
                </a:solidFill>
                <a:latin typeface="+mn-lt"/>
              </a:rPr>
              <a:t>, men husk å vise til denne verktøykassen som kilde.</a:t>
            </a:r>
            <a:endParaRPr kumimoji="0" lang="nb-NO" sz="1800" b="0" i="0" u="none" strike="noStrike" kern="1200" cap="none" spc="0" normalizeH="0" baseline="0" noProof="0" dirty="0">
              <a:ln>
                <a:noFill/>
              </a:ln>
              <a:solidFill>
                <a:prstClr val="black"/>
              </a:solidFill>
              <a:effectLst/>
              <a:uLnTx/>
              <a:uFillTx/>
              <a:latin typeface="+mn-lt"/>
              <a:ea typeface="+mn-ea"/>
              <a:cs typeface="Calibri" pitchFamily="34" charset="0"/>
            </a:endParaRPr>
          </a:p>
        </p:txBody>
      </p:sp>
      <p:pic>
        <p:nvPicPr>
          <p:cNvPr id="8" name="Grafikk 7">
            <a:extLst>
              <a:ext uri="{FF2B5EF4-FFF2-40B4-BE49-F238E27FC236}">
                <a16:creationId xmlns:a16="http://schemas.microsoft.com/office/drawing/2014/main" id="{0BB1B66E-A2ED-6602-F382-CE017AB2B7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46224" y="530592"/>
            <a:ext cx="2198754" cy="2198754"/>
          </a:xfrm>
          <a:prstGeom prst="rect">
            <a:avLst/>
          </a:prstGeom>
        </p:spPr>
      </p:pic>
    </p:spTree>
    <p:extLst>
      <p:ext uri="{BB962C8B-B14F-4D97-AF65-F5344CB8AC3E}">
        <p14:creationId xmlns:p14="http://schemas.microsoft.com/office/powerpoint/2010/main" val="305839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8AA2-E2F8-09AD-3DBC-2971A5DB1746}"/>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40D30063-F022-1DCF-F432-152D02C3A703}"/>
              </a:ext>
            </a:extLst>
          </p:cNvPr>
          <p:cNvSpPr txBox="1"/>
          <p:nvPr/>
        </p:nvSpPr>
        <p:spPr>
          <a:xfrm>
            <a:off x="-76656" y="0"/>
            <a:ext cx="12268655" cy="707886"/>
          </a:xfrm>
          <a:prstGeom prst="rect">
            <a:avLst/>
          </a:prstGeom>
          <a:noFill/>
        </p:spPr>
        <p:txBody>
          <a:bodyPr wrap="square" rtlCol="0">
            <a:spAutoFit/>
          </a:bodyPr>
          <a:lstStyle/>
          <a:p>
            <a:pPr marL="266700"/>
            <a:r>
              <a:rPr lang="nb-NO" sz="2000" b="1" dirty="0">
                <a:solidFill>
                  <a:srgbClr val="E97132"/>
                </a:solidFill>
              </a:rPr>
              <a:t>Redigerbare maler </a:t>
            </a:r>
            <a:r>
              <a:rPr lang="nb-NO" sz="2000" b="1" dirty="0">
                <a:solidFill>
                  <a:srgbClr val="156082"/>
                </a:solidFill>
              </a:rPr>
              <a:t>for planer, oppfølging og kursbevis i 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graphicFrame>
        <p:nvGraphicFramePr>
          <p:cNvPr id="2" name="Tabell 2">
            <a:extLst>
              <a:ext uri="{FF2B5EF4-FFF2-40B4-BE49-F238E27FC236}">
                <a16:creationId xmlns:a16="http://schemas.microsoft.com/office/drawing/2014/main" id="{B8752081-B065-B6C6-CB69-9F3275A52AE1}"/>
              </a:ext>
            </a:extLst>
          </p:cNvPr>
          <p:cNvGraphicFramePr>
            <a:graphicFrameLocks noGrp="1"/>
          </p:cNvGraphicFramePr>
          <p:nvPr>
            <p:extLst>
              <p:ext uri="{D42A27DB-BD31-4B8C-83A1-F6EECF244321}">
                <p14:modId xmlns:p14="http://schemas.microsoft.com/office/powerpoint/2010/main" val="377131301"/>
              </p:ext>
            </p:extLst>
          </p:nvPr>
        </p:nvGraphicFramePr>
        <p:xfrm>
          <a:off x="286102" y="985714"/>
          <a:ext cx="11617928" cy="5308600"/>
        </p:xfrm>
        <a:graphic>
          <a:graphicData uri="http://schemas.openxmlformats.org/drawingml/2006/table">
            <a:tbl>
              <a:tblPr firstRow="1" bandRow="1">
                <a:tableStyleId>{21E4AEA4-8DFA-4A89-87EB-49C32662AFE0}</a:tableStyleId>
              </a:tblPr>
              <a:tblGrid>
                <a:gridCol w="2703930">
                  <a:extLst>
                    <a:ext uri="{9D8B030D-6E8A-4147-A177-3AD203B41FA5}">
                      <a16:colId xmlns:a16="http://schemas.microsoft.com/office/drawing/2014/main" val="3089208421"/>
                    </a:ext>
                  </a:extLst>
                </a:gridCol>
                <a:gridCol w="3388329">
                  <a:extLst>
                    <a:ext uri="{9D8B030D-6E8A-4147-A177-3AD203B41FA5}">
                      <a16:colId xmlns:a16="http://schemas.microsoft.com/office/drawing/2014/main" val="2003856232"/>
                    </a:ext>
                  </a:extLst>
                </a:gridCol>
                <a:gridCol w="3612721">
                  <a:extLst>
                    <a:ext uri="{9D8B030D-6E8A-4147-A177-3AD203B41FA5}">
                      <a16:colId xmlns:a16="http://schemas.microsoft.com/office/drawing/2014/main" val="3238031493"/>
                    </a:ext>
                  </a:extLst>
                </a:gridCol>
                <a:gridCol w="1912948">
                  <a:extLst>
                    <a:ext uri="{9D8B030D-6E8A-4147-A177-3AD203B41FA5}">
                      <a16:colId xmlns:a16="http://schemas.microsoft.com/office/drawing/2014/main" val="109532789"/>
                    </a:ext>
                  </a:extLst>
                </a:gridCol>
              </a:tblGrid>
              <a:tr h="370840">
                <a:tc>
                  <a:txBody>
                    <a:bodyPr/>
                    <a:lstStyle/>
                    <a:p>
                      <a:r>
                        <a:rPr lang="nb-NO" dirty="0"/>
                        <a:t>Dokument</a:t>
                      </a:r>
                    </a:p>
                  </a:txBody>
                  <a:tcPr/>
                </a:tc>
                <a:tc>
                  <a:txBody>
                    <a:bodyPr/>
                    <a:lstStyle/>
                    <a:p>
                      <a:r>
                        <a:rPr lang="nb-NO" dirty="0"/>
                        <a:t>Fins her</a:t>
                      </a:r>
                    </a:p>
                  </a:txBody>
                  <a:tcPr/>
                </a:tc>
                <a:tc>
                  <a:txBody>
                    <a:bodyPr/>
                    <a:lstStyle/>
                    <a:p>
                      <a:pPr algn="ctr"/>
                      <a:r>
                        <a:rPr lang="nb-NO" dirty="0"/>
                        <a:t>Dette dekker den</a:t>
                      </a:r>
                    </a:p>
                  </a:txBody>
                  <a:tcPr/>
                </a:tc>
                <a:tc>
                  <a:txBody>
                    <a:bodyPr/>
                    <a:lstStyle/>
                    <a:p>
                      <a:r>
                        <a:rPr lang="nb-NO" dirty="0"/>
                        <a:t>Redigeres med</a:t>
                      </a:r>
                    </a:p>
                  </a:txBody>
                  <a:tcPr/>
                </a:tc>
                <a:extLst>
                  <a:ext uri="{0D108BD9-81ED-4DB2-BD59-A6C34878D82A}">
                    <a16:rowId xmlns:a16="http://schemas.microsoft.com/office/drawing/2014/main" val="78366602"/>
                  </a:ext>
                </a:extLst>
              </a:tr>
              <a:tr h="370840">
                <a:tc>
                  <a:txBody>
                    <a:bodyPr/>
                    <a:lstStyle/>
                    <a:p>
                      <a:pPr algn="l"/>
                      <a:r>
                        <a:rPr lang="nb-NO" sz="1600" b="0" i="0" u="none" strike="noStrike" kern="1200" dirty="0">
                          <a:solidFill>
                            <a:schemeClr val="dk1"/>
                          </a:solidFill>
                          <a:effectLst/>
                          <a:latin typeface="+mn-lt"/>
                          <a:ea typeface="+mn-ea"/>
                          <a:cs typeface="+mn-cs"/>
                        </a:rPr>
                        <a:t>Utkast til årshjul med </a:t>
                      </a:r>
                    </a:p>
                    <a:p>
                      <a:pPr algn="l"/>
                      <a:r>
                        <a:rPr lang="nb-NO" sz="1600" b="0" i="0" u="none" strike="noStrike" kern="1200" dirty="0">
                          <a:solidFill>
                            <a:schemeClr val="dk1"/>
                          </a:solidFill>
                          <a:effectLst/>
                          <a:latin typeface="+mn-lt"/>
                          <a:ea typeface="+mn-ea"/>
                          <a:cs typeface="+mn-cs"/>
                        </a:rPr>
                        <a:t>eksempler</a:t>
                      </a:r>
                      <a:endParaRPr lang="nb-NO" sz="1600" b="0" i="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hlinkClick r:id="rId3"/>
                        </a:rPr>
                        <a:t>https://domoteus.no/wp-content/uploads/2020/11/Utkast-til-årshjul.docx</a:t>
                      </a:r>
                      <a:r>
                        <a:rPr lang="nb-NO" sz="1600" dirty="0"/>
                        <a:t> </a:t>
                      </a:r>
                    </a:p>
                  </a:txBody>
                  <a:tcPr/>
                </a:tc>
                <a:tc>
                  <a:txBody>
                    <a:bodyPr/>
                    <a:lstStyle/>
                    <a:p>
                      <a:pPr algn="l"/>
                      <a:r>
                        <a:rPr lang="nb-NO" sz="1600" dirty="0"/>
                        <a:t>Vanlige oppgaver i et hjem for hver måned i ett år</a:t>
                      </a:r>
                    </a:p>
                  </a:txBody>
                  <a:tcPr/>
                </a:tc>
                <a:tc>
                  <a:txBody>
                    <a:bodyPr/>
                    <a:lstStyle/>
                    <a:p>
                      <a:r>
                        <a:rPr lang="nb-NO" sz="1400" dirty="0"/>
                        <a:t>Word</a:t>
                      </a:r>
                    </a:p>
                  </a:txBody>
                  <a:tcPr/>
                </a:tc>
                <a:extLst>
                  <a:ext uri="{0D108BD9-81ED-4DB2-BD59-A6C34878D82A}">
                    <a16:rowId xmlns:a16="http://schemas.microsoft.com/office/drawing/2014/main" val="559640031"/>
                  </a:ext>
                </a:extLst>
              </a:tr>
              <a:tr h="370840">
                <a:tc>
                  <a:txBody>
                    <a:bodyPr/>
                    <a:lstStyle/>
                    <a:p>
                      <a:pPr algn="l"/>
                      <a:r>
                        <a:rPr lang="nb-NO" sz="1600" dirty="0"/>
                        <a:t>Eksempel på ukeplan</a:t>
                      </a:r>
                    </a:p>
                  </a:txBody>
                  <a:tcPr/>
                </a:tc>
                <a:tc>
                  <a:txBody>
                    <a:bodyPr/>
                    <a:lstStyle/>
                    <a:p>
                      <a:r>
                        <a:rPr lang="nb-NO" sz="1600" dirty="0">
                          <a:hlinkClick r:id="rId4"/>
                        </a:rPr>
                        <a:t>https://domoteus.no/wp-content/uploads/2020/11/Ukeplan.docx</a:t>
                      </a:r>
                      <a:r>
                        <a:rPr lang="nb-NO" sz="1600" dirty="0"/>
                        <a:t> </a:t>
                      </a:r>
                    </a:p>
                  </a:txBody>
                  <a:tcPr/>
                </a:tc>
                <a:tc>
                  <a:txBody>
                    <a:bodyPr/>
                    <a:lstStyle/>
                    <a:p>
                      <a:pPr algn="l"/>
                      <a:r>
                        <a:rPr lang="nb-NO" sz="1600" dirty="0"/>
                        <a:t>Ukeplan med dagskolonner for oppgaver med tidsintervaller hver dag</a:t>
                      </a:r>
                    </a:p>
                  </a:txBody>
                  <a:tcPr/>
                </a:tc>
                <a:tc>
                  <a:txBody>
                    <a:bodyPr/>
                    <a:lstStyle/>
                    <a:p>
                      <a:r>
                        <a:rPr lang="nb-NO" sz="1600" dirty="0"/>
                        <a:t>Word</a:t>
                      </a:r>
                    </a:p>
                  </a:txBody>
                  <a:tcPr/>
                </a:tc>
                <a:extLst>
                  <a:ext uri="{0D108BD9-81ED-4DB2-BD59-A6C34878D82A}">
                    <a16:rowId xmlns:a16="http://schemas.microsoft.com/office/drawing/2014/main" val="989896686"/>
                  </a:ext>
                </a:extLst>
              </a:tr>
              <a:tr h="370840">
                <a:tc>
                  <a:txBody>
                    <a:bodyPr/>
                    <a:lstStyle/>
                    <a:p>
                      <a:pPr algn="l"/>
                      <a:r>
                        <a:rPr lang="nb-NO" sz="1600" dirty="0"/>
                        <a:t>Husarbeid/rengjøring uke 1</a:t>
                      </a:r>
                    </a:p>
                  </a:txBody>
                  <a:tcPr/>
                </a:tc>
                <a:tc>
                  <a:txBody>
                    <a:bodyPr/>
                    <a:lstStyle/>
                    <a:p>
                      <a:r>
                        <a:rPr lang="nb-NO" sz="1600" dirty="0">
                          <a:hlinkClick r:id="rId5"/>
                        </a:rPr>
                        <a:t>https://domoteus.no/wp-content/uploads/2020/11/Rengjøringsliste-uke-1.docx</a:t>
                      </a:r>
                      <a:r>
                        <a:rPr lang="nb-NO" sz="1600" dirty="0"/>
                        <a:t> </a:t>
                      </a:r>
                    </a:p>
                  </a:txBody>
                  <a:tcPr/>
                </a:tc>
                <a:tc>
                  <a:txBody>
                    <a:bodyPr/>
                    <a:lstStyle/>
                    <a:p>
                      <a:pPr algn="l"/>
                      <a:r>
                        <a:rPr lang="nb-NO" sz="1600" dirty="0"/>
                        <a:t>Første ukes sjekkliste for å gjøre rent, rydde, vaske klær, lage handleliste og vanne blomster</a:t>
                      </a:r>
                    </a:p>
                  </a:txBody>
                  <a:tcPr/>
                </a:tc>
                <a:tc>
                  <a:txBody>
                    <a:bodyPr/>
                    <a:lstStyle/>
                    <a:p>
                      <a:r>
                        <a:rPr lang="nb-NO" sz="1600" dirty="0"/>
                        <a:t>Word</a:t>
                      </a:r>
                    </a:p>
                  </a:txBody>
                  <a:tcPr/>
                </a:tc>
                <a:extLst>
                  <a:ext uri="{0D108BD9-81ED-4DB2-BD59-A6C34878D82A}">
                    <a16:rowId xmlns:a16="http://schemas.microsoft.com/office/drawing/2014/main" val="279861605"/>
                  </a:ext>
                </a:extLst>
              </a:tr>
              <a:tr h="370840">
                <a:tc>
                  <a:txBody>
                    <a:bodyPr/>
                    <a:lstStyle/>
                    <a:p>
                      <a:pPr algn="l"/>
                      <a:r>
                        <a:rPr lang="nb-NO" sz="1600" dirty="0"/>
                        <a:t>Husarbeid/rengjøring  uke 2</a:t>
                      </a:r>
                    </a:p>
                  </a:txBody>
                  <a:tcPr/>
                </a:tc>
                <a:tc>
                  <a:txBody>
                    <a:bodyPr/>
                    <a:lstStyle/>
                    <a:p>
                      <a:r>
                        <a:rPr lang="nb-NO" sz="1600" dirty="0">
                          <a:hlinkClick r:id="rId6"/>
                        </a:rPr>
                        <a:t>https://domoteus.no/wp-content/uploads/2020/11/Rengjøringsliste-uke-2.docx</a:t>
                      </a:r>
                      <a:r>
                        <a:rPr lang="nb-NO" sz="16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Aptos" panose="02110004020202020204"/>
                          <a:ea typeface="+mn-ea"/>
                          <a:cs typeface="+mn-cs"/>
                        </a:rPr>
                        <a:t>Andre ukes sjekkliste for å gjøre rent, rydde, vaske klær, lage handleliste og vanne blomster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ptos" panose="02110004020202020204"/>
                          <a:ea typeface="+mn-ea"/>
                          <a:cs typeface="+mn-cs"/>
                        </a:rPr>
                        <a:t>Word</a:t>
                      </a:r>
                      <a:endParaRPr kumimoji="0" lang="nb-NO" sz="16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2044452761"/>
                  </a:ext>
                </a:extLst>
              </a:tr>
              <a:tr h="370840">
                <a:tc>
                  <a:txBody>
                    <a:bodyPr/>
                    <a:lstStyle/>
                    <a:p>
                      <a:pPr algn="l"/>
                      <a:r>
                        <a:rPr lang="nb-NO" sz="1600" dirty="0"/>
                        <a:t>Husarbeid/rengjøring  uke 3</a:t>
                      </a:r>
                    </a:p>
                  </a:txBody>
                  <a:tcPr/>
                </a:tc>
                <a:tc>
                  <a:txBody>
                    <a:bodyPr/>
                    <a:lstStyle/>
                    <a:p>
                      <a:r>
                        <a:rPr lang="nb-NO" sz="1600" dirty="0">
                          <a:hlinkClick r:id="rId7"/>
                        </a:rPr>
                        <a:t>https://domoteus.no/wp-content/uploads/2020/11/Rengjøringsliste-uke-3.docx</a:t>
                      </a:r>
                      <a:r>
                        <a:rPr lang="nb-NO" sz="16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Aptos" panose="02110004020202020204"/>
                          <a:ea typeface="+mn-ea"/>
                          <a:cs typeface="+mn-cs"/>
                        </a:rPr>
                        <a:t>Tredje ukes sjekkliste for å gjøre rent, rydde, vaske klær, lage handleliste og vanne blomster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ptos" panose="02110004020202020204"/>
                          <a:ea typeface="+mn-ea"/>
                          <a:cs typeface="+mn-cs"/>
                        </a:rPr>
                        <a:t>Word</a:t>
                      </a:r>
                      <a:endParaRPr kumimoji="0" lang="nb-NO" sz="16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77146369"/>
                  </a:ext>
                </a:extLst>
              </a:tr>
              <a:tr h="370840">
                <a:tc>
                  <a:txBody>
                    <a:bodyPr/>
                    <a:lstStyle/>
                    <a:p>
                      <a:pPr algn="l"/>
                      <a:r>
                        <a:rPr lang="nb-NO" sz="1600" dirty="0"/>
                        <a:t>Husarbeid/rengjøring  uke 4</a:t>
                      </a:r>
                    </a:p>
                  </a:txBody>
                  <a:tcPr/>
                </a:tc>
                <a:tc>
                  <a:txBody>
                    <a:bodyPr/>
                    <a:lstStyle/>
                    <a:p>
                      <a:r>
                        <a:rPr lang="nb-NO" sz="1600" dirty="0">
                          <a:hlinkClick r:id="rId8"/>
                        </a:rPr>
                        <a:t>https://domoteus.no/wp-content/uploads/2020/11/Rengjøringsliste-uke-4.docx</a:t>
                      </a:r>
                      <a:r>
                        <a:rPr lang="nb-NO" sz="16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Fjerde ukes sjekkliste for å gjøre rent, rydde, vaske klær, lage handleliste og vanne blomster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Aptos" panose="02110004020202020204"/>
                          <a:ea typeface="+mn-ea"/>
                          <a:cs typeface="+mn-cs"/>
                        </a:rPr>
                        <a:t>Word</a:t>
                      </a:r>
                    </a:p>
                  </a:txBody>
                  <a:tcPr/>
                </a:tc>
                <a:extLst>
                  <a:ext uri="{0D108BD9-81ED-4DB2-BD59-A6C34878D82A}">
                    <a16:rowId xmlns:a16="http://schemas.microsoft.com/office/drawing/2014/main" val="3479200603"/>
                  </a:ext>
                </a:extLst>
              </a:tr>
            </a:tbl>
          </a:graphicData>
        </a:graphic>
      </p:graphicFrame>
    </p:spTree>
    <p:extLst>
      <p:ext uri="{BB962C8B-B14F-4D97-AF65-F5344CB8AC3E}">
        <p14:creationId xmlns:p14="http://schemas.microsoft.com/office/powerpoint/2010/main" val="3142918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47BB423A-26C1-5CA7-1BFB-B22C7CB45115}"/>
              </a:ext>
            </a:extLst>
          </p:cNvPr>
          <p:cNvGraphicFramePr>
            <a:graphicFrameLocks noGrp="1"/>
          </p:cNvGraphicFramePr>
          <p:nvPr>
            <p:extLst>
              <p:ext uri="{D42A27DB-BD31-4B8C-83A1-F6EECF244321}">
                <p14:modId xmlns:p14="http://schemas.microsoft.com/office/powerpoint/2010/main" val="2005126645"/>
              </p:ext>
            </p:extLst>
          </p:nvPr>
        </p:nvGraphicFramePr>
        <p:xfrm>
          <a:off x="237545" y="875867"/>
          <a:ext cx="11771660" cy="5735320"/>
        </p:xfrm>
        <a:graphic>
          <a:graphicData uri="http://schemas.openxmlformats.org/drawingml/2006/table">
            <a:tbl>
              <a:tblPr firstRow="1" bandRow="1">
                <a:tableStyleId>{21E4AEA4-8DFA-4A89-87EB-49C32662AFE0}</a:tableStyleId>
              </a:tblPr>
              <a:tblGrid>
                <a:gridCol w="1915271">
                  <a:extLst>
                    <a:ext uri="{9D8B030D-6E8A-4147-A177-3AD203B41FA5}">
                      <a16:colId xmlns:a16="http://schemas.microsoft.com/office/drawing/2014/main" val="3089208421"/>
                    </a:ext>
                  </a:extLst>
                </a:gridCol>
                <a:gridCol w="3114635">
                  <a:extLst>
                    <a:ext uri="{9D8B030D-6E8A-4147-A177-3AD203B41FA5}">
                      <a16:colId xmlns:a16="http://schemas.microsoft.com/office/drawing/2014/main" val="2003856232"/>
                    </a:ext>
                  </a:extLst>
                </a:gridCol>
                <a:gridCol w="4924911">
                  <a:extLst>
                    <a:ext uri="{9D8B030D-6E8A-4147-A177-3AD203B41FA5}">
                      <a16:colId xmlns:a16="http://schemas.microsoft.com/office/drawing/2014/main" val="3238031493"/>
                    </a:ext>
                  </a:extLst>
                </a:gridCol>
                <a:gridCol w="1816843">
                  <a:extLst>
                    <a:ext uri="{9D8B030D-6E8A-4147-A177-3AD203B41FA5}">
                      <a16:colId xmlns:a16="http://schemas.microsoft.com/office/drawing/2014/main" val="109532789"/>
                    </a:ext>
                  </a:extLst>
                </a:gridCol>
              </a:tblGrid>
              <a:tr h="370840">
                <a:tc>
                  <a:txBody>
                    <a:bodyPr/>
                    <a:lstStyle/>
                    <a:p>
                      <a:r>
                        <a:rPr lang="nb-NO" dirty="0"/>
                        <a:t>Dokument</a:t>
                      </a:r>
                    </a:p>
                  </a:txBody>
                  <a:tcPr/>
                </a:tc>
                <a:tc>
                  <a:txBody>
                    <a:bodyPr/>
                    <a:lstStyle/>
                    <a:p>
                      <a:pPr algn="ctr"/>
                      <a:r>
                        <a:rPr lang="nb-NO" dirty="0"/>
                        <a:t>Dette dekker skjemaet</a:t>
                      </a:r>
                    </a:p>
                  </a:txBody>
                  <a:tcPr/>
                </a:tc>
                <a:tc>
                  <a:txBody>
                    <a:bodyPr/>
                    <a:lstStyle/>
                    <a:p>
                      <a:pPr algn="ctr"/>
                      <a:r>
                        <a:rPr lang="nb-NO" dirty="0"/>
                        <a:t>Fins her</a:t>
                      </a:r>
                    </a:p>
                  </a:txBody>
                  <a:tcPr/>
                </a:tc>
                <a:tc>
                  <a:txBody>
                    <a:bodyPr/>
                    <a:lstStyle/>
                    <a:p>
                      <a:r>
                        <a:rPr lang="nb-NO" dirty="0"/>
                        <a:t>Redigeres med</a:t>
                      </a:r>
                    </a:p>
                  </a:txBody>
                  <a:tcPr/>
                </a:tc>
                <a:extLst>
                  <a:ext uri="{0D108BD9-81ED-4DB2-BD59-A6C34878D82A}">
                    <a16:rowId xmlns:a16="http://schemas.microsoft.com/office/drawing/2014/main" val="78366602"/>
                  </a:ext>
                </a:extLst>
              </a:tr>
              <a:tr h="370840">
                <a:tc>
                  <a:txBody>
                    <a:bodyPr/>
                    <a:lstStyle/>
                    <a:p>
                      <a:r>
                        <a:rPr kumimoji="0" lang="nb-NO" sz="1600" b="0" i="0" u="none" strike="noStrike" kern="1200" cap="none" spc="0" normalizeH="0" baseline="0" noProof="0" dirty="0">
                          <a:ln>
                            <a:noFill/>
                          </a:ln>
                          <a:solidFill>
                            <a:prstClr val="black"/>
                          </a:solidFill>
                          <a:effectLst/>
                          <a:uLnTx/>
                          <a:uFillTx/>
                          <a:latin typeface="Aptos" panose="02110004020202020204"/>
                          <a:ea typeface="+mn-ea"/>
                          <a:cs typeface="+mn-cs"/>
                        </a:rPr>
                        <a:t>Planleggings- og oppfølgingsskjema</a:t>
                      </a:r>
                      <a:endParaRPr lang="nb-NO"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Emner innen selvstendig liv i eget hjem (Domoteus)</a:t>
                      </a:r>
                    </a:p>
                    <a:p>
                      <a:endParaRPr lang="nb-NO"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hlinkClick r:id="rId2"/>
                        </a:rPr>
                        <a:t>https://domoteus.no/wp-content/uploads/2023/02/ Evaluering_oppfolging_Domoteus.pdf</a:t>
                      </a:r>
                      <a:r>
                        <a:rPr lang="nb-NO" sz="1600" dirty="0"/>
                        <a:t> </a:t>
                      </a:r>
                    </a:p>
                  </a:txBody>
                  <a:tcPr/>
                </a:tc>
                <a:tc>
                  <a:txBody>
                    <a:bodyPr/>
                    <a:lstStyle/>
                    <a:p>
                      <a:pPr algn="ctr"/>
                      <a:r>
                        <a:rPr lang="nb-NO" sz="1600" dirty="0"/>
                        <a:t>-</a:t>
                      </a:r>
                    </a:p>
                  </a:txBody>
                  <a:tcPr/>
                </a:tc>
                <a:extLst>
                  <a:ext uri="{0D108BD9-81ED-4DB2-BD59-A6C34878D82A}">
                    <a16:rowId xmlns:a16="http://schemas.microsoft.com/office/drawing/2014/main" val="22661733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ptos" panose="02110004020202020204"/>
                          <a:ea typeface="+mn-ea"/>
                          <a:cs typeface="+mn-cs"/>
                        </a:rPr>
                        <a:t>Planleggings- og oppfølgingsskjema</a:t>
                      </a:r>
                      <a:endParaRPr kumimoji="0" lang="nb-NO" sz="16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tc>
                <a:tc>
                  <a:txBody>
                    <a:bodyPr/>
                    <a:lstStyle/>
                    <a:p>
                      <a:r>
                        <a:rPr lang="nb-NO" sz="1600" dirty="0"/>
                        <a:t>Emner innen personlig helsestell (Min egen helse)</a:t>
                      </a:r>
                    </a:p>
                  </a:txBody>
                  <a:tcPr/>
                </a:tc>
                <a:tc>
                  <a:txBody>
                    <a:bodyPr/>
                    <a:lstStyle/>
                    <a:p>
                      <a:pPr algn="l"/>
                      <a:r>
                        <a:rPr lang="nb-NO" sz="1600" dirty="0">
                          <a:hlinkClick r:id="rId3"/>
                        </a:rPr>
                        <a:t>https://helsevel.no/wp-content/uploads/2023/05/ Evaluerings-og-oppfolgingsskjema-Min-egen-helse.pdf</a:t>
                      </a:r>
                      <a:r>
                        <a:rPr lang="nb-NO" sz="1600" dirty="0"/>
                        <a:t> </a:t>
                      </a:r>
                    </a:p>
                  </a:txBody>
                  <a:tcPr/>
                </a:tc>
                <a:tc>
                  <a:txBody>
                    <a:bodyPr/>
                    <a:lstStyle/>
                    <a:p>
                      <a:pPr algn="ctr"/>
                      <a:r>
                        <a:rPr lang="nb-NO" sz="1600" dirty="0"/>
                        <a:t>-</a:t>
                      </a:r>
                    </a:p>
                  </a:txBody>
                  <a:tcPr/>
                </a:tc>
                <a:extLst>
                  <a:ext uri="{0D108BD9-81ED-4DB2-BD59-A6C34878D82A}">
                    <a16:rowId xmlns:a16="http://schemas.microsoft.com/office/drawing/2014/main" val="4062126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Aptos" panose="02110004020202020204"/>
                          <a:ea typeface="+mn-ea"/>
                          <a:cs typeface="+mn-cs"/>
                        </a:rPr>
                        <a:t>Planleggings- og oppfølgingsskjema</a:t>
                      </a:r>
                    </a:p>
                  </a:txBody>
                  <a:tcPr/>
                </a:tc>
                <a:tc>
                  <a:txBody>
                    <a:bodyPr/>
                    <a:lstStyle/>
                    <a:p>
                      <a:r>
                        <a:rPr lang="nb-NO" sz="1600" dirty="0"/>
                        <a:t>Emner innen personlig økonomi (Penger og meg)</a:t>
                      </a:r>
                    </a:p>
                  </a:txBody>
                  <a:tcPr/>
                </a:tc>
                <a:tc>
                  <a:txBody>
                    <a:bodyPr/>
                    <a:lstStyle/>
                    <a:p>
                      <a:pPr algn="l"/>
                      <a:r>
                        <a:rPr lang="nb-NO" sz="1600" dirty="0">
                          <a:hlinkClick r:id="rId4"/>
                        </a:rPr>
                        <a:t>https://pengerogmeg.no/wp-content/uploads/2021/04/Evaluerings-og-oppfolgingsskjema-Penger-og-meg.pdf</a:t>
                      </a:r>
                      <a:r>
                        <a:rPr lang="nb-NO" sz="1600" dirty="0"/>
                        <a:t> </a:t>
                      </a:r>
                    </a:p>
                  </a:txBody>
                  <a:tcPr/>
                </a:tc>
                <a:tc>
                  <a:txBody>
                    <a:bodyPr/>
                    <a:lstStyle/>
                    <a:p>
                      <a:pPr algn="ctr"/>
                      <a:r>
                        <a:rPr lang="nb-NO" sz="1600" dirty="0"/>
                        <a:t>-</a:t>
                      </a:r>
                    </a:p>
                  </a:txBody>
                  <a:tcPr/>
                </a:tc>
                <a:extLst>
                  <a:ext uri="{0D108BD9-81ED-4DB2-BD59-A6C34878D82A}">
                    <a16:rowId xmlns:a16="http://schemas.microsoft.com/office/drawing/2014/main" val="2412598310"/>
                  </a:ext>
                </a:extLst>
              </a:tr>
              <a:tr h="174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mn-lt"/>
                          <a:ea typeface="+mn-ea"/>
                          <a:cs typeface="+mn-cs"/>
                        </a:rPr>
                        <a:t>Planleggings- og oppfølgingsskjema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Emner innen sosial kompetanse (Samspill)</a:t>
                      </a:r>
                    </a:p>
                  </a:txBody>
                  <a:tcPr/>
                </a:tc>
                <a:tc>
                  <a:txBody>
                    <a:bodyPr/>
                    <a:lstStyle/>
                    <a:p>
                      <a:pPr algn="l"/>
                      <a:r>
                        <a:rPr lang="nb-NO" sz="1600" dirty="0">
                          <a:hlinkClick r:id="rId5"/>
                        </a:rPr>
                        <a:t>https://samspillere.no/wp-content/uploads/2023/ 02/Evaluering_oppfolging_Sosial_kompetanse.pdf</a:t>
                      </a:r>
                      <a:r>
                        <a:rPr lang="nb-NO" sz="1600" dirty="0"/>
                        <a:t> </a:t>
                      </a:r>
                    </a:p>
                  </a:txBody>
                  <a:tcPr/>
                </a:tc>
                <a:tc>
                  <a:txBody>
                    <a:bodyPr/>
                    <a:lstStyle/>
                    <a:p>
                      <a:pPr algn="ctr"/>
                      <a:endParaRPr lang="nb-NO" sz="1600" dirty="0"/>
                    </a:p>
                  </a:txBody>
                  <a:tcPr/>
                </a:tc>
                <a:extLst>
                  <a:ext uri="{0D108BD9-81ED-4DB2-BD59-A6C34878D82A}">
                    <a16:rowId xmlns:a16="http://schemas.microsoft.com/office/drawing/2014/main" val="1291290656"/>
                  </a:ext>
                </a:extLst>
              </a:tr>
              <a:tr h="370840">
                <a:tc>
                  <a:txBody>
                    <a:bodyPr/>
                    <a:lstStyle/>
                    <a:p>
                      <a:r>
                        <a:rPr lang="nb-NO" sz="1600" dirty="0"/>
                        <a:t>Kursbevis</a:t>
                      </a:r>
                    </a:p>
                  </a:txBody>
                  <a:tcPr/>
                </a:tc>
                <a:tc>
                  <a:txBody>
                    <a:bodyPr/>
                    <a:lstStyle/>
                    <a:p>
                      <a:r>
                        <a:rPr lang="nb-NO" sz="1600" dirty="0"/>
                        <a:t>Selvstendig liv i eget hjem (Domoteus)</a:t>
                      </a:r>
                    </a:p>
                  </a:txBody>
                  <a:tcPr/>
                </a:tc>
                <a:tc>
                  <a:txBody>
                    <a:bodyPr/>
                    <a:lstStyle/>
                    <a:p>
                      <a:pPr algn="l"/>
                      <a:r>
                        <a:rPr lang="nb-NO" sz="1600" dirty="0">
                          <a:hlinkClick r:id="rId6"/>
                        </a:rPr>
                        <a:t>https://domoteus.no/wp-content/uploads/2022/08/Kursbevis-MAL.pdf</a:t>
                      </a:r>
                      <a:r>
                        <a:rPr lang="nb-NO" sz="1600" dirty="0"/>
                        <a:t> </a:t>
                      </a:r>
                    </a:p>
                  </a:txBody>
                  <a:tcPr/>
                </a:tc>
                <a:tc>
                  <a:txBody>
                    <a:bodyPr/>
                    <a:lstStyle/>
                    <a:p>
                      <a:pPr algn="ctr"/>
                      <a:r>
                        <a:rPr lang="nb-NO" sz="1600" dirty="0"/>
                        <a:t>-</a:t>
                      </a:r>
                    </a:p>
                  </a:txBody>
                  <a:tcPr/>
                </a:tc>
                <a:extLst>
                  <a:ext uri="{0D108BD9-81ED-4DB2-BD59-A6C34878D82A}">
                    <a16:rowId xmlns:a16="http://schemas.microsoft.com/office/drawing/2014/main" val="2213031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Kursbevis</a:t>
                      </a:r>
                    </a:p>
                  </a:txBody>
                  <a:tcPr/>
                </a:tc>
                <a:tc>
                  <a:txBody>
                    <a:bodyPr/>
                    <a:lstStyle/>
                    <a:p>
                      <a:r>
                        <a:rPr lang="nb-NO" sz="1600" dirty="0"/>
                        <a:t>Personlig helsestell (Min egen helse)</a:t>
                      </a:r>
                    </a:p>
                  </a:txBody>
                  <a:tcPr/>
                </a:tc>
                <a:tc>
                  <a:txBody>
                    <a:bodyPr/>
                    <a:lstStyle/>
                    <a:p>
                      <a:pPr algn="l"/>
                      <a:r>
                        <a:rPr lang="nb-NO" sz="1600" dirty="0">
                          <a:hlinkClick r:id="rId7"/>
                        </a:rPr>
                        <a:t>https://helsevel.no/wp-content/uploads/2023/07/ Kursbevis-MAL-Samspill.docx</a:t>
                      </a:r>
                      <a:r>
                        <a:rPr lang="nb-NO" sz="1600" dirty="0"/>
                        <a:t> </a:t>
                      </a:r>
                    </a:p>
                  </a:txBody>
                  <a:tcPr/>
                </a:tc>
                <a:tc>
                  <a:txBody>
                    <a:bodyPr/>
                    <a:lstStyle/>
                    <a:p>
                      <a:r>
                        <a:rPr lang="nb-NO" sz="1600" dirty="0"/>
                        <a:t>Word</a:t>
                      </a:r>
                    </a:p>
                  </a:txBody>
                  <a:tcPr/>
                </a:tc>
                <a:extLst>
                  <a:ext uri="{0D108BD9-81ED-4DB2-BD59-A6C34878D82A}">
                    <a16:rowId xmlns:a16="http://schemas.microsoft.com/office/drawing/2014/main" val="141342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Kursbevis</a:t>
                      </a:r>
                    </a:p>
                  </a:txBody>
                  <a:tcPr/>
                </a:tc>
                <a:tc>
                  <a:txBody>
                    <a:bodyPr/>
                    <a:lstStyle/>
                    <a:p>
                      <a:r>
                        <a:rPr lang="nb-NO" sz="1600" dirty="0"/>
                        <a:t>Personlig økonomi (Penger og meg)</a:t>
                      </a:r>
                    </a:p>
                  </a:txBody>
                  <a:tcPr/>
                </a:tc>
                <a:tc>
                  <a:txBody>
                    <a:bodyPr/>
                    <a:lstStyle/>
                    <a:p>
                      <a:pPr algn="l"/>
                      <a:r>
                        <a:rPr lang="nb-NO" sz="1600" dirty="0">
                          <a:hlinkClick r:id="rId8"/>
                        </a:rPr>
                        <a:t>https://pengerogmeg.no/wp-content/uploads/2022/09/Kursbevis-MAL-PoM.pdf</a:t>
                      </a:r>
                      <a:r>
                        <a:rPr lang="nb-NO" sz="1600" dirty="0"/>
                        <a:t> </a:t>
                      </a:r>
                    </a:p>
                  </a:txBody>
                  <a:tcPr/>
                </a:tc>
                <a:tc>
                  <a:txBody>
                    <a:bodyPr/>
                    <a:lstStyle/>
                    <a:p>
                      <a:pPr algn="ctr"/>
                      <a:r>
                        <a:rPr lang="nb-NO" sz="1600" dirty="0"/>
                        <a:t>-</a:t>
                      </a:r>
                    </a:p>
                  </a:txBody>
                  <a:tcPr/>
                </a:tc>
                <a:extLst>
                  <a:ext uri="{0D108BD9-81ED-4DB2-BD59-A6C34878D82A}">
                    <a16:rowId xmlns:a16="http://schemas.microsoft.com/office/drawing/2014/main" val="1339232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Kursbevis</a:t>
                      </a:r>
                    </a:p>
                  </a:txBody>
                  <a:tcPr/>
                </a:tc>
                <a:tc>
                  <a:txBody>
                    <a:bodyPr/>
                    <a:lstStyle/>
                    <a:p>
                      <a:r>
                        <a:rPr lang="nb-NO" sz="1600" dirty="0"/>
                        <a:t>Sosial kompetanse (Samspill)</a:t>
                      </a:r>
                    </a:p>
                  </a:txBody>
                  <a:tcPr/>
                </a:tc>
                <a:tc>
                  <a:txBody>
                    <a:bodyPr/>
                    <a:lstStyle/>
                    <a:p>
                      <a:pPr algn="l"/>
                      <a:r>
                        <a:rPr lang="nb-NO" sz="1600" dirty="0">
                          <a:hlinkClick r:id="rId9"/>
                        </a:rPr>
                        <a:t>https://samspillere.no/wp-content/uploads/ 2023/04/Kursbevis-MAL-Samspill.docx</a:t>
                      </a:r>
                      <a:r>
                        <a:rPr lang="nb-NO" sz="1600" dirty="0"/>
                        <a:t> </a:t>
                      </a:r>
                    </a:p>
                  </a:txBody>
                  <a:tcPr/>
                </a:tc>
                <a:tc>
                  <a:txBody>
                    <a:bodyPr/>
                    <a:lstStyle/>
                    <a:p>
                      <a:r>
                        <a:rPr lang="nb-NO" sz="1600" dirty="0"/>
                        <a:t>Word</a:t>
                      </a:r>
                    </a:p>
                  </a:txBody>
                  <a:tcPr/>
                </a:tc>
                <a:extLst>
                  <a:ext uri="{0D108BD9-81ED-4DB2-BD59-A6C34878D82A}">
                    <a16:rowId xmlns:a16="http://schemas.microsoft.com/office/drawing/2014/main" val="3870188771"/>
                  </a:ext>
                </a:extLst>
              </a:tr>
            </a:tbl>
          </a:graphicData>
        </a:graphic>
      </p:graphicFrame>
      <p:sp>
        <p:nvSpPr>
          <p:cNvPr id="8" name="TekstSylinder 7">
            <a:extLst>
              <a:ext uri="{FF2B5EF4-FFF2-40B4-BE49-F238E27FC236}">
                <a16:creationId xmlns:a16="http://schemas.microsoft.com/office/drawing/2014/main" id="{882CF734-B713-6922-3EC9-EC32DB2E0136}"/>
              </a:ext>
            </a:extLst>
          </p:cNvPr>
          <p:cNvSpPr txBox="1"/>
          <p:nvPr/>
        </p:nvSpPr>
        <p:spPr>
          <a:xfrm>
            <a:off x="0" y="0"/>
            <a:ext cx="12191999" cy="707886"/>
          </a:xfrm>
          <a:prstGeom prst="rect">
            <a:avLst/>
          </a:prstGeom>
          <a:noFill/>
        </p:spPr>
        <p:txBody>
          <a:bodyPr wrap="square" rtlCol="0">
            <a:spAutoFit/>
          </a:bodyPr>
          <a:lstStyle/>
          <a:p>
            <a:pPr marL="180975"/>
            <a:r>
              <a:rPr lang="nb-NO" sz="2000" b="1" dirty="0">
                <a:solidFill>
                  <a:srgbClr val="E97132"/>
                </a:solidFill>
              </a:rPr>
              <a:t>Skjemaer </a:t>
            </a:r>
            <a:r>
              <a:rPr lang="nb-NO" sz="2000" b="1" dirty="0">
                <a:solidFill>
                  <a:srgbClr val="156082"/>
                </a:solidFill>
              </a:rPr>
              <a:t>for planer, oppfølging og kursbevis i Kardes e-læringsressurser på </a:t>
            </a:r>
            <a:r>
              <a:rPr lang="nb-NO" sz="2000" b="1" dirty="0">
                <a:solidFill>
                  <a:srgbClr val="156082"/>
                </a:solidFill>
                <a:hlinkClick r:id="rId10">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spTree>
    <p:extLst>
      <p:ext uri="{BB962C8B-B14F-4D97-AF65-F5344CB8AC3E}">
        <p14:creationId xmlns:p14="http://schemas.microsoft.com/office/powerpoint/2010/main" val="2879802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a:extLst>
            <a:ext uri="{FF2B5EF4-FFF2-40B4-BE49-F238E27FC236}">
              <a16:creationId xmlns:a16="http://schemas.microsoft.com/office/drawing/2014/main" id="{3D61D4EA-B72E-B2C9-E0C9-BDADB6AFCF9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2B7C0A5-5F78-06A9-E038-3077F24D2086}"/>
              </a:ext>
            </a:extLst>
          </p:cNvPr>
          <p:cNvSpPr>
            <a:spLocks noGrp="1"/>
          </p:cNvSpPr>
          <p:nvPr>
            <p:ph type="ctrTitle"/>
          </p:nvPr>
        </p:nvSpPr>
        <p:spPr>
          <a:xfrm>
            <a:off x="509846" y="348928"/>
            <a:ext cx="11682153" cy="2494965"/>
          </a:xfrm>
        </p:spPr>
        <p:txBody>
          <a:bodyPr anchor="t">
            <a:normAutofit fontScale="90000"/>
          </a:bodyPr>
          <a:lstStyle/>
          <a:p>
            <a:pPr algn="l"/>
            <a:r>
              <a:rPr lang="nb-NO" sz="5800" dirty="0">
                <a:solidFill>
                  <a:srgbClr val="156082"/>
                </a:solidFill>
              </a:rPr>
              <a:t>Del 4: Kobling av e-læringsressursene </a:t>
            </a:r>
            <a:br>
              <a:rPr lang="nb-NO" sz="5800" dirty="0">
                <a:solidFill>
                  <a:srgbClr val="156082"/>
                </a:solidFill>
              </a:rPr>
            </a:br>
            <a:r>
              <a:rPr lang="nb-NO" sz="5800" dirty="0">
                <a:solidFill>
                  <a:srgbClr val="156082"/>
                </a:solidFill>
              </a:rPr>
              <a:t>til den nasjonale veilederen om Gode helse- og omsorgstjenester…</a:t>
            </a:r>
            <a:br>
              <a:rPr lang="nb-NO" dirty="0">
                <a:solidFill>
                  <a:srgbClr val="156082"/>
                </a:solidFill>
              </a:rPr>
            </a:br>
            <a:br>
              <a:rPr lang="nb-NO" sz="4400" dirty="0">
                <a:solidFill>
                  <a:srgbClr val="156082"/>
                </a:solidFill>
              </a:rPr>
            </a:br>
            <a:r>
              <a:rPr lang="nb-NO" sz="4400" dirty="0">
                <a:solidFill>
                  <a:srgbClr val="156082"/>
                </a:solidFill>
              </a:rPr>
              <a:t>Innhold i denne delen:</a:t>
            </a:r>
            <a:br>
              <a:rPr lang="nb-NO" sz="4400" dirty="0">
                <a:solidFill>
                  <a:srgbClr val="156082"/>
                </a:solidFill>
              </a:rPr>
            </a:br>
            <a:br>
              <a:rPr lang="nb-NO" sz="4400" dirty="0">
                <a:solidFill>
                  <a:srgbClr val="156082"/>
                </a:solidFill>
              </a:rPr>
            </a:br>
            <a:r>
              <a:rPr lang="nb-NO" sz="3600" dirty="0">
                <a:solidFill>
                  <a:srgbClr val="156082"/>
                </a:solidFill>
                <a:latin typeface="+mn-lt"/>
              </a:rPr>
              <a:t>Personsentrerte og individuelt tilrettelagte tjenester</a:t>
            </a:r>
            <a:br>
              <a:rPr lang="nb-NO" sz="3600" dirty="0">
                <a:solidFill>
                  <a:srgbClr val="156082"/>
                </a:solidFill>
                <a:latin typeface="+mn-lt"/>
              </a:rPr>
            </a:br>
            <a:r>
              <a:rPr lang="nb-NO" sz="3600" dirty="0">
                <a:solidFill>
                  <a:srgbClr val="156082"/>
                </a:solidFill>
                <a:latin typeface="+mn-lt"/>
              </a:rPr>
              <a:t>Livsfaser og overganger</a:t>
            </a:r>
            <a:br>
              <a:rPr lang="nb-NO" sz="3600" dirty="0">
                <a:solidFill>
                  <a:srgbClr val="156082"/>
                </a:solidFill>
                <a:latin typeface="+mn-lt"/>
              </a:rPr>
            </a:br>
            <a:r>
              <a:rPr lang="nb-NO" sz="3600" dirty="0">
                <a:solidFill>
                  <a:srgbClr val="156082"/>
                </a:solidFill>
                <a:latin typeface="+mn-lt"/>
              </a:rPr>
              <a:t>Helseoppfølging</a:t>
            </a:r>
            <a:br>
              <a:rPr lang="nb-NO" sz="3600" dirty="0">
                <a:solidFill>
                  <a:srgbClr val="156082"/>
                </a:solidFill>
                <a:latin typeface="+mn-lt"/>
              </a:rPr>
            </a:br>
            <a:br>
              <a:rPr lang="nb-NO" sz="6000" dirty="0">
                <a:solidFill>
                  <a:srgbClr val="156082"/>
                </a:solidFill>
                <a:latin typeface="+mn-lt"/>
              </a:rPr>
            </a:br>
            <a:endParaRPr lang="nb-NO" dirty="0">
              <a:solidFill>
                <a:srgbClr val="156082"/>
              </a:solidFill>
            </a:endParaRPr>
          </a:p>
        </p:txBody>
      </p:sp>
      <p:grpSp>
        <p:nvGrpSpPr>
          <p:cNvPr id="3" name="Gruppe 2">
            <a:extLst>
              <a:ext uri="{FF2B5EF4-FFF2-40B4-BE49-F238E27FC236}">
                <a16:creationId xmlns:a16="http://schemas.microsoft.com/office/drawing/2014/main" id="{8560D72B-1483-C89F-F97E-4A923D24CED5}"/>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313B1D39-E683-5F2F-911E-8C26B03259A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E07B0348-F923-A6AD-A5C6-0BBFD552BA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306F7FD9-FA31-0201-817B-A1A3EA7649A2}"/>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65875803-9B7E-B59B-B46A-E969D1FF7EF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416FCD62-EA70-2CBB-FC5E-38C3FA74D07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32556391-1D05-B7B7-543D-EA0BB2597F26}"/>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3562440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B8EA715-BD57-91E7-EA82-F9B63C713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5795" y="8079"/>
            <a:ext cx="1666205" cy="2384499"/>
          </a:xfrm>
          <a:prstGeom prst="rect">
            <a:avLst/>
          </a:prstGeom>
        </p:spPr>
      </p:pic>
      <p:sp>
        <p:nvSpPr>
          <p:cNvPr id="6" name="TekstSylinder 5">
            <a:extLst>
              <a:ext uri="{FF2B5EF4-FFF2-40B4-BE49-F238E27FC236}">
                <a16:creationId xmlns:a16="http://schemas.microsoft.com/office/drawing/2014/main" id="{0C3A1D30-CC05-442B-6225-05C539E3AB1D}"/>
              </a:ext>
            </a:extLst>
          </p:cNvPr>
          <p:cNvSpPr txBox="1"/>
          <p:nvPr/>
        </p:nvSpPr>
        <p:spPr>
          <a:xfrm>
            <a:off x="1" y="0"/>
            <a:ext cx="8640990" cy="1015663"/>
          </a:xfrm>
          <a:prstGeom prst="rect">
            <a:avLst/>
          </a:prstGeom>
          <a:noFill/>
        </p:spPr>
        <p:txBody>
          <a:bodyPr wrap="square" rtlCol="0">
            <a:spAutoFit/>
          </a:bodyPr>
          <a:lstStyle/>
          <a:p>
            <a:pPr marL="180975"/>
            <a:r>
              <a:rPr lang="nb-NO" sz="2000" b="1" dirty="0">
                <a:solidFill>
                  <a:srgbClr val="156082"/>
                </a:solidFill>
              </a:rPr>
              <a:t>Slik kobler dere den </a:t>
            </a:r>
            <a:r>
              <a:rPr lang="nb-NO" sz="2000" b="1" dirty="0">
                <a:solidFill>
                  <a:srgbClr val="E97132"/>
                </a:solidFill>
              </a:rPr>
              <a:t>nasjonale veilederen </a:t>
            </a:r>
            <a:r>
              <a:rPr lang="nb-NO" sz="2000" b="1" dirty="0">
                <a:solidFill>
                  <a:srgbClr val="156082"/>
                </a:solidFill>
              </a:rPr>
              <a:t>om </a:t>
            </a:r>
            <a:br>
              <a:rPr lang="nb-NO" sz="2000" b="1" dirty="0">
                <a:solidFill>
                  <a:srgbClr val="156082"/>
                </a:solidFill>
              </a:rPr>
            </a:br>
            <a:r>
              <a:rPr lang="nb-NO" sz="2000" b="1" dirty="0">
                <a:solidFill>
                  <a:srgbClr val="156082"/>
                </a:solidFill>
              </a:rPr>
              <a:t>Gode helse- og omsorgstjenester til personer med utviklingshemming</a:t>
            </a:r>
          </a:p>
          <a:p>
            <a:pPr marL="180975"/>
            <a:r>
              <a:rPr lang="nb-NO" sz="2000" b="1" dirty="0">
                <a:solidFill>
                  <a:srgbClr val="156082"/>
                </a:solidFill>
              </a:rPr>
              <a:t>med e-læringsressursene på </a:t>
            </a:r>
            <a:r>
              <a:rPr lang="nb-NO" sz="2000" b="1" dirty="0">
                <a:solidFill>
                  <a:srgbClr val="156082"/>
                </a:solidFill>
                <a:hlinkClick r:id="rId4">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sp>
        <p:nvSpPr>
          <p:cNvPr id="4" name="TekstSylinder 3">
            <a:extLst>
              <a:ext uri="{FF2B5EF4-FFF2-40B4-BE49-F238E27FC236}">
                <a16:creationId xmlns:a16="http://schemas.microsoft.com/office/drawing/2014/main" id="{096F2F67-F362-4375-B29E-0C25B6DB7945}"/>
              </a:ext>
            </a:extLst>
          </p:cNvPr>
          <p:cNvSpPr txBox="1"/>
          <p:nvPr/>
        </p:nvSpPr>
        <p:spPr>
          <a:xfrm>
            <a:off x="196461" y="2571365"/>
            <a:ext cx="11032648" cy="34778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personlig hygiene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5">
                  <a:extLst>
                    <a:ext uri="{A12FA001-AC4F-418D-AE19-62706E023703}">
                      <ahyp:hlinkClr xmlns:ahyp="http://schemas.microsoft.com/office/drawing/2018/hyperlinkcolor" val="tx"/>
                    </a:ext>
                  </a:extLst>
                </a:hlinkClick>
              </a:rPr>
              <a:t>Personlig hygiene</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matlaging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6">
                  <a:extLst>
                    <a:ext uri="{A12FA001-AC4F-418D-AE19-62706E023703}">
                      <ahyp:hlinkClr xmlns:ahyp="http://schemas.microsoft.com/office/drawing/2018/hyperlinkcolor" val="tx"/>
                    </a:ext>
                  </a:extLst>
                </a:hlinkClick>
              </a:rPr>
              <a:t>Kom og se – så godt!</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7">
                  <a:extLst>
                    <a:ext uri="{A12FA001-AC4F-418D-AE19-62706E023703}">
                      <ahyp:hlinkClr xmlns:ahyp="http://schemas.microsoft.com/office/drawing/2018/hyperlinkcolor" val="tx"/>
                    </a:ext>
                  </a:extLst>
                </a:hlinkClick>
              </a:rPr>
              <a:t>Verdensmat</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husarbeid 		 		</a:t>
            </a:r>
            <a:r>
              <a:rPr kumimoji="0" lang="nb-NO" sz="2000" b="0" i="0" u="none" strike="noStrike" kern="1200" cap="none" spc="0" normalizeH="0" baseline="0" noProof="0" dirty="0" err="1">
                <a:ln>
                  <a:noFill/>
                </a:ln>
                <a:solidFill>
                  <a:srgbClr val="008080"/>
                </a:solidFill>
                <a:effectLst/>
                <a:uLnTx/>
                <a:uFillTx/>
                <a:ea typeface="+mn-ea"/>
                <a:cs typeface="Arial" panose="020B0604020202020204" pitchFamily="34" charset="0"/>
                <a:hlinkClick r:id="rId8">
                  <a:extLst>
                    <a:ext uri="{A12FA001-AC4F-418D-AE19-62706E023703}">
                      <ahyp:hlinkClr xmlns:ahyp="http://schemas.microsoft.com/office/drawing/2018/hyperlinkcolor" val="tx"/>
                    </a:ext>
                  </a:extLst>
                </a:hlinkClick>
              </a:rPr>
              <a:t>Domoteus</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samvær med familie og venner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9">
                  <a:extLst>
                    <a:ext uri="{A12FA001-AC4F-418D-AE19-62706E023703}">
                      <ahyp:hlinkClr xmlns:ahyp="http://schemas.microsoft.com/office/drawing/2018/hyperlinkcolor" val="tx"/>
                    </a:ext>
                  </a:extLst>
                </a:hlinkClick>
              </a:rPr>
              <a:t>Hjemmetrening og videokontakt</a:t>
            </a:r>
            <a:r>
              <a:rPr lang="nb-NO" sz="2000" dirty="0">
                <a:solidFill>
                  <a:srgbClr val="008080"/>
                </a:solidFill>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0">
                  <a:extLst>
                    <a:ext uri="{A12FA001-AC4F-418D-AE19-62706E023703}">
                      <ahyp:hlinkClr xmlns:ahyp="http://schemas.microsoft.com/office/drawing/2018/hyperlinkcolor" val="tx"/>
                    </a:ext>
                  </a:extLst>
                </a:hlinkClick>
              </a:rPr>
              <a:t>Sosial kompetanse</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arbeid eller dagaktivitetstilbud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1">
                  <a:extLst>
                    <a:ext uri="{A12FA001-AC4F-418D-AE19-62706E023703}">
                      <ahyp:hlinkClr xmlns:ahyp="http://schemas.microsoft.com/office/drawing/2018/hyperlinkcolor" val="tx"/>
                    </a:ext>
                  </a:extLst>
                </a:hlinkClick>
              </a:rPr>
              <a:t>Vanlig arbeid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for personer med utviklingshemning</a:t>
            </a:r>
          </a:p>
          <a:p>
            <a:pPr marL="0" lvl="8">
              <a:buClr>
                <a:srgbClr val="0F9ED5"/>
              </a:buClr>
              <a:defRPr/>
            </a:pPr>
            <a:r>
              <a:rPr kumimoji="0" lang="nb-NO" sz="2000" b="0" i="0"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2">
                  <a:extLst>
                    <a:ext uri="{A12FA001-AC4F-418D-AE19-62706E023703}">
                      <ahyp:hlinkClr xmlns:ahyp="http://schemas.microsoft.com/office/drawing/2018/hyperlinkcolor" val="tx"/>
                    </a:ext>
                  </a:extLst>
                </a:hlinkClick>
              </a:rPr>
              <a:t>Vanlig arbeid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for støtteapparatet</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fysisk aktivitet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9">
                  <a:extLst>
                    <a:ext uri="{A12FA001-AC4F-418D-AE19-62706E023703}">
                      <ahyp:hlinkClr xmlns:ahyp="http://schemas.microsoft.com/office/drawing/2018/hyperlinkcolor" val="tx"/>
                    </a:ext>
                  </a:extLst>
                </a:hlinkClick>
              </a:rPr>
              <a:t>Hjemmetrening og videokontakt</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3">
                  <a:extLst>
                    <a:ext uri="{A12FA001-AC4F-418D-AE19-62706E023703}">
                      <ahyp:hlinkClr xmlns:ahyp="http://schemas.microsoft.com/office/drawing/2018/hyperlinkcolor" val="tx"/>
                    </a:ext>
                  </a:extLst>
                </a:hlinkClick>
              </a:rPr>
              <a:t>Mosjon og trening</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4">
                  <a:extLst>
                    <a:ext uri="{A12FA001-AC4F-418D-AE19-62706E023703}">
                      <ahyp:hlinkClr xmlns:ahyp="http://schemas.microsoft.com/office/drawing/2018/hyperlinkcolor" val="tx"/>
                    </a:ext>
                  </a:extLst>
                </a:hlinkClick>
              </a:rPr>
              <a:t> </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0F9ED5"/>
              </a:buClr>
              <a:buSzTx/>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5">
                  <a:extLst>
                    <a:ext uri="{A12FA001-AC4F-418D-AE19-62706E023703}">
                      <ahyp:hlinkClr xmlns:ahyp="http://schemas.microsoft.com/office/drawing/2018/hyperlinkcolor" val="tx"/>
                    </a:ext>
                  </a:extLst>
                </a:hlinkClick>
              </a:rPr>
              <a:t>Mat og trivsel</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6">
                  <a:extLst>
                    <a:ext uri="{A12FA001-AC4F-418D-AE19-62706E023703}">
                      <ahyp:hlinkClr xmlns:ahyp="http://schemas.microsoft.com/office/drawing/2018/hyperlinkcolor" val="tx"/>
                    </a:ext>
                  </a:extLst>
                </a:hlinkClick>
              </a:rPr>
              <a:t>Lettere kropp</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deltakelse i fritidsaktiviteter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3">
                  <a:extLst>
                    <a:ext uri="{A12FA001-AC4F-418D-AE19-62706E023703}">
                      <ahyp:hlinkClr xmlns:ahyp="http://schemas.microsoft.com/office/drawing/2018/hyperlinkcolor" val="tx"/>
                    </a:ext>
                  </a:extLst>
                </a:hlinkClick>
              </a:rPr>
              <a:t>Mosjon og trening</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6">
                  <a:extLst>
                    <a:ext uri="{A12FA001-AC4F-418D-AE19-62706E023703}">
                      <ahyp:hlinkClr xmlns:ahyp="http://schemas.microsoft.com/office/drawing/2018/hyperlinkcolor" val="tx"/>
                    </a:ext>
                  </a:extLst>
                </a:hlinkClick>
              </a:rPr>
              <a:t>Lettere kropp</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7">
                  <a:extLst>
                    <a:ext uri="{A12FA001-AC4F-418D-AE19-62706E023703}">
                      <ahyp:hlinkClr xmlns:ahyp="http://schemas.microsoft.com/office/drawing/2018/hyperlinkcolor" val="tx"/>
                    </a:ext>
                  </a:extLst>
                </a:hlinkClick>
              </a:rPr>
              <a:t>Bli glad</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politikk og samfunnsliv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8">
                  <a:extLst>
                    <a:ext uri="{A12FA001-AC4F-418D-AE19-62706E023703}">
                      <ahyp:hlinkClr xmlns:ahyp="http://schemas.microsoft.com/office/drawing/2018/hyperlinkcolor" val="tx"/>
                    </a:ext>
                  </a:extLst>
                </a:hlinkClick>
              </a:rPr>
              <a:t>Kjenn dine rettigheter</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9">
                  <a:extLst>
                    <a:ext uri="{A12FA001-AC4F-418D-AE19-62706E023703}">
                      <ahyp:hlinkClr xmlns:ahyp="http://schemas.microsoft.com/office/drawing/2018/hyperlinkcolor" val="tx"/>
                    </a:ext>
                  </a:extLst>
                </a:hlinkClick>
              </a:rPr>
              <a:t>Jeg vil stemme!</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indent="-342900">
              <a:buClr>
                <a:srgbClr val="008080"/>
              </a:buClr>
              <a:buFont typeface="Arial" panose="020B0604020202020204" pitchFamily="34" charset="0"/>
              <a:buChar char="•"/>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transport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20">
                  <a:extLst>
                    <a:ext uri="{A12FA001-AC4F-418D-AE19-62706E023703}">
                      <ahyp:hlinkClr xmlns:ahyp="http://schemas.microsoft.com/office/drawing/2018/hyperlinkcolor" val="tx"/>
                    </a:ext>
                  </a:extLst>
                </a:hlinkClick>
              </a:rPr>
              <a:t>Ja, vi kan</a:t>
            </a:r>
            <a:r>
              <a:rPr lang="nb-NO" sz="2000" dirty="0">
                <a:solidFill>
                  <a:srgbClr val="008080"/>
                </a:solidFill>
                <a:cs typeface="Arial" panose="020B0604020202020204" pitchFamily="34" charset="0"/>
              </a:rPr>
              <a:t>!</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p:txBody>
      </p:sp>
      <p:sp>
        <p:nvSpPr>
          <p:cNvPr id="2" name="Tittel 1"/>
          <p:cNvSpPr>
            <a:spLocks noGrp="1"/>
          </p:cNvSpPr>
          <p:nvPr>
            <p:ph type="title"/>
          </p:nvPr>
        </p:nvSpPr>
        <p:spPr>
          <a:xfrm>
            <a:off x="171092" y="1409240"/>
            <a:ext cx="9603290" cy="829005"/>
          </a:xfrm>
        </p:spPr>
        <p:txBody>
          <a:bodyPr>
            <a:noAutofit/>
          </a:bodyPr>
          <a:lstStyle/>
          <a:p>
            <a:br>
              <a:rPr kumimoji="0" lang="nb-NO" sz="2000" b="0" i="0" u="none" strike="noStrike" kern="1200" cap="none" spc="0" normalizeH="0" baseline="0" noProof="0" dirty="0">
                <a:ln>
                  <a:noFill/>
                </a:ln>
                <a:solidFill>
                  <a:srgbClr val="008080"/>
                </a:solidFill>
                <a:effectLst/>
                <a:uLnTx/>
                <a:uFillTx/>
                <a:latin typeface="+mn-lt"/>
                <a:ea typeface="+mn-ea"/>
                <a:cs typeface="Arial" panose="020B0604020202020204" pitchFamily="34" charset="0"/>
              </a:rPr>
            </a:br>
            <a:r>
              <a:rPr lang="nb-NO" sz="2000" b="1" dirty="0">
                <a:solidFill>
                  <a:srgbClr val="E97132"/>
                </a:solidFill>
                <a:latin typeface="+mn-lt"/>
              </a:rPr>
              <a:t>Kapittel 3: Personsentrerte og individuelt tilrettelagte tjenester</a:t>
            </a:r>
            <a:br>
              <a:rPr lang="nb-NO" sz="2000" b="1" dirty="0">
                <a:solidFill>
                  <a:srgbClr val="E97132"/>
                </a:solidFill>
                <a:latin typeface="+mn-lt"/>
              </a:rPr>
            </a:br>
            <a:r>
              <a:rPr kumimoji="0" lang="nb-NO" sz="2000" b="0" i="0" u="none" strike="noStrike" kern="1200" cap="none" spc="0" normalizeH="0" baseline="0" noProof="0" dirty="0">
                <a:ln>
                  <a:noFill/>
                </a:ln>
                <a:solidFill>
                  <a:srgbClr val="008080"/>
                </a:solidFill>
                <a:effectLst/>
                <a:uLnTx/>
                <a:uFillTx/>
                <a:latin typeface="+mn-lt"/>
                <a:ea typeface="+mn-ea"/>
                <a:cs typeface="Arial" panose="020B0604020202020204" pitchFamily="34" charset="0"/>
              </a:rPr>
              <a:t>For en aktiv og meningsfylt tilværelse og mestring av dagliglivets gjøremål</a:t>
            </a:r>
            <a:br>
              <a:rPr lang="nb-NO" sz="2000" dirty="0">
                <a:solidFill>
                  <a:srgbClr val="156082"/>
                </a:solidFill>
                <a:latin typeface="+mn-lt"/>
                <a:cs typeface="Arial" panose="020B0604020202020204" pitchFamily="34" charset="0"/>
              </a:rPr>
            </a:br>
            <a:endParaRPr lang="nb-NO" sz="2000" b="1" dirty="0">
              <a:solidFill>
                <a:srgbClr val="156082"/>
              </a:solidFill>
              <a:latin typeface="+mn-lt"/>
            </a:endParaRPr>
          </a:p>
        </p:txBody>
      </p:sp>
    </p:spTree>
    <p:extLst>
      <p:ext uri="{BB962C8B-B14F-4D97-AF65-F5344CB8AC3E}">
        <p14:creationId xmlns:p14="http://schemas.microsoft.com/office/powerpoint/2010/main" val="870996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a:extLst>
              <a:ext uri="{FF2B5EF4-FFF2-40B4-BE49-F238E27FC236}">
                <a16:creationId xmlns:a16="http://schemas.microsoft.com/office/drawing/2014/main" id="{CDF96236-82A5-C8D7-8B2E-7C5E6F01A0B0}"/>
              </a:ext>
            </a:extLst>
          </p:cNvPr>
          <p:cNvGrpSpPr/>
          <p:nvPr/>
        </p:nvGrpSpPr>
        <p:grpSpPr>
          <a:xfrm>
            <a:off x="179608" y="1366222"/>
            <a:ext cx="11848143" cy="5064403"/>
            <a:chOff x="179608" y="1366222"/>
            <a:chExt cx="11848143" cy="5064403"/>
          </a:xfrm>
        </p:grpSpPr>
        <p:sp>
          <p:nvSpPr>
            <p:cNvPr id="4" name="TekstSylinder 3">
              <a:extLst>
                <a:ext uri="{FF2B5EF4-FFF2-40B4-BE49-F238E27FC236}">
                  <a16:creationId xmlns:a16="http://schemas.microsoft.com/office/drawing/2014/main" id="{096F2F67-F362-4375-B29E-0C25B6DB7945}"/>
                </a:ext>
              </a:extLst>
            </p:cNvPr>
            <p:cNvSpPr txBox="1"/>
            <p:nvPr/>
          </p:nvSpPr>
          <p:spPr>
            <a:xfrm>
              <a:off x="190561" y="2644973"/>
              <a:ext cx="11837190"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mestring og selvstendighet i dagliglivets gjøremål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3">
                    <a:extLst>
                      <a:ext uri="{A12FA001-AC4F-418D-AE19-62706E023703}">
                        <ahyp:hlinkClr xmlns:ahyp="http://schemas.microsoft.com/office/drawing/2018/hyperlinkcolor" val="tx"/>
                      </a:ext>
                    </a:extLst>
                  </a:hlinkClick>
                </a:rPr>
                <a:t>Domoteus</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4">
                    <a:extLst>
                      <a:ext uri="{A12FA001-AC4F-418D-AE19-62706E023703}">
                        <ahyp:hlinkClr xmlns:ahyp="http://schemas.microsoft.com/office/drawing/2018/hyperlinkcolor" val="tx"/>
                      </a:ext>
                    </a:extLst>
                  </a:hlinkClick>
                </a:rPr>
                <a:t>Kom og se – så godt!</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helseoppfølging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5"/>
                </a:rPr>
                <a:t>Min egen helse</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vennskap og etablerte relasjoner med jevnaldrende  	</a:t>
              </a: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hlinkClick r:id="rId6"/>
                </a:rPr>
                <a:t>Sosial kompetanse</a:t>
              </a:r>
              <a:b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7"/>
                </a:rPr>
                <a:t>Sammen med andre</a:t>
              </a:r>
              <a:b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8">
                    <a:extLst>
                      <a:ext uri="{A12FA001-AC4F-418D-AE19-62706E023703}">
                        <ahyp:hlinkClr xmlns:ahyp="http://schemas.microsoft.com/office/drawing/2018/hyperlinkcolor" val="tx"/>
                      </a:ext>
                    </a:extLst>
                  </a:hlinkClick>
                </a:rPr>
                <a:t>Hjemmetrening og videokontakt</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b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b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9">
                    <a:extLst>
                      <a:ext uri="{A12FA001-AC4F-418D-AE19-62706E023703}">
                        <ahyp:hlinkClr xmlns:ahyp="http://schemas.microsoft.com/office/drawing/2018/hyperlinkcolor" val="tx"/>
                      </a:ext>
                    </a:extLst>
                  </a:hlinkClick>
                </a:rPr>
                <a:t>Mosjon og trening</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0">
                    <a:extLst>
                      <a:ext uri="{A12FA001-AC4F-418D-AE19-62706E023703}">
                        <ahyp:hlinkClr xmlns:ahyp="http://schemas.microsoft.com/office/drawing/2018/hyperlinkcolor" val="tx"/>
                      </a:ext>
                    </a:extLst>
                  </a:hlinkClick>
                </a:rPr>
                <a:t> </a:t>
              </a:r>
              <a:r>
                <a:rPr kumimoji="0" lang="nb-NO" sz="2000" b="0" i="0" u="none" strike="noStrike" kern="1200" cap="none" spc="0" normalizeH="0" baseline="0" noProof="0" dirty="0">
                  <a:ln>
                    <a:noFill/>
                  </a:ln>
                  <a:solidFill>
                    <a:srgbClr val="C00000"/>
                  </a:solidFill>
                  <a:effectLst/>
                  <a:uLnTx/>
                  <a:uFillTx/>
                  <a:ea typeface="+mn-ea"/>
                  <a:cs typeface="Arial" panose="020B0604020202020204" pitchFamily="34" charset="0"/>
                </a:rPr>
                <a:t>			</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psykisk helse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5"/>
                </a:rPr>
                <a:t>Min egen helse</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overgang skole - jobb/VTA/sysselsetting/dagaktivitet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1">
                    <a:extLst>
                      <a:ext uri="{A12FA001-AC4F-418D-AE19-62706E023703}">
                        <ahyp:hlinkClr xmlns:ahyp="http://schemas.microsoft.com/office/drawing/2018/hyperlinkcolor" val="tx"/>
                      </a:ext>
                    </a:extLst>
                  </a:hlinkClick>
                </a:rPr>
                <a:t>Støtte til vanlig arbeid</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2">
                    <a:extLst>
                      <a:ext uri="{A12FA001-AC4F-418D-AE19-62706E023703}">
                        <ahyp:hlinkClr xmlns:ahyp="http://schemas.microsoft.com/office/drawing/2018/hyperlinkcolor" val="tx"/>
                      </a:ext>
                    </a:extLst>
                  </a:hlinkClick>
                </a:rPr>
                <a:t>Gode eksempler – jobb</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velferdsteknologi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3"/>
                </a:rPr>
                <a:t>Domoteus</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4">
                    <a:extLst>
                      <a:ext uri="{A12FA001-AC4F-418D-AE19-62706E023703}">
                        <ahyp:hlinkClr xmlns:ahyp="http://schemas.microsoft.com/office/drawing/2018/hyperlinkcolor" val="tx"/>
                      </a:ext>
                    </a:extLst>
                  </a:hlinkClick>
                </a:rPr>
                <a:t>Ja, vi kan</a:t>
              </a:r>
              <a:r>
                <a:rPr lang="nb-NO" sz="2000" dirty="0">
                  <a:solidFill>
                    <a:srgbClr val="008080"/>
                  </a:solidFill>
                  <a:cs typeface="Arial" panose="020B0604020202020204" pitchFamily="34" charset="0"/>
                </a:rPr>
                <a:t>!</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økonomi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5">
                    <a:extLst>
                      <a:ext uri="{A12FA001-AC4F-418D-AE19-62706E023703}">
                        <ahyp:hlinkClr xmlns:ahyp="http://schemas.microsoft.com/office/drawing/2018/hyperlinkcolor" val="tx"/>
                      </a:ext>
                    </a:extLst>
                  </a:hlinkClick>
                </a:rPr>
                <a:t>Penger og meg</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vergeordningen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6">
                    <a:extLst>
                      <a:ext uri="{A12FA001-AC4F-418D-AE19-62706E023703}">
                        <ahyp:hlinkClr xmlns:ahyp="http://schemas.microsoft.com/office/drawing/2018/hyperlinkcolor" val="tx"/>
                      </a:ext>
                    </a:extLst>
                  </a:hlinkClick>
                </a:rPr>
                <a:t>Kjenn dine rettigheter </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mestring i bolig ved flytting fra foreldrehjem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13"/>
                </a:rPr>
                <a:t>Domoteus</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p>
          </p:txBody>
        </p:sp>
        <p:sp>
          <p:nvSpPr>
            <p:cNvPr id="5" name="Tittel 1">
              <a:extLst>
                <a:ext uri="{FF2B5EF4-FFF2-40B4-BE49-F238E27FC236}">
                  <a16:creationId xmlns:a16="http://schemas.microsoft.com/office/drawing/2014/main" id="{860C1C2F-573C-1B5E-73FA-4913AAC93188}"/>
                </a:ext>
              </a:extLst>
            </p:cNvPr>
            <p:cNvSpPr txBox="1">
              <a:spLocks/>
            </p:cNvSpPr>
            <p:nvPr/>
          </p:nvSpPr>
          <p:spPr>
            <a:xfrm>
              <a:off x="179608" y="1366222"/>
              <a:ext cx="11657671" cy="10273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b-NO" sz="2000" dirty="0">
                  <a:solidFill>
                    <a:srgbClr val="008080"/>
                  </a:solidFill>
                  <a:latin typeface="+mn-lt"/>
                  <a:ea typeface="+mn-ea"/>
                  <a:cs typeface="Arial" panose="020B0604020202020204" pitchFamily="34" charset="0"/>
                </a:rPr>
              </a:br>
              <a:r>
                <a:rPr lang="nb-NO" sz="2000" b="1" dirty="0">
                  <a:solidFill>
                    <a:srgbClr val="E97132"/>
                  </a:solidFill>
                  <a:latin typeface="+mn-lt"/>
                </a:rPr>
                <a:t>Kapittel 4: Livsfaser og overganger</a:t>
              </a:r>
            </a:p>
            <a:p>
              <a:r>
                <a:rPr kumimoji="0" lang="nb-NO" sz="2000" b="0" i="0" u="none" strike="noStrike" kern="1200" cap="none" spc="0" normalizeH="0" baseline="0" noProof="0" dirty="0">
                  <a:ln>
                    <a:noFill/>
                  </a:ln>
                  <a:solidFill>
                    <a:srgbClr val="008080"/>
                  </a:solidFill>
                  <a:effectLst/>
                  <a:uLnTx/>
                  <a:uFillTx/>
                  <a:latin typeface="+mn-lt"/>
                  <a:ea typeface="+mn-ea"/>
                  <a:cs typeface="Arial" panose="020B0604020202020204" pitchFamily="34" charset="0"/>
                </a:rPr>
                <a:t>Gode overganger når tjenestemottaker blir voksen for personer med utviklingshemming </a:t>
              </a:r>
              <a:br>
                <a:rPr kumimoji="0" lang="nb-NO" sz="2000" b="0" i="0" u="none" strike="noStrike" kern="1200" cap="none" spc="0" normalizeH="0" baseline="0" noProof="0" dirty="0">
                  <a:ln>
                    <a:noFill/>
                  </a:ln>
                  <a:solidFill>
                    <a:srgbClr val="008080"/>
                  </a:solidFill>
                  <a:effectLst/>
                  <a:uLnTx/>
                  <a:uFillTx/>
                  <a:latin typeface="+mn-lt"/>
                  <a:ea typeface="+mn-ea"/>
                  <a:cs typeface="Arial" panose="020B0604020202020204" pitchFamily="34" charset="0"/>
                </a:rPr>
              </a:br>
              <a:r>
                <a:rPr kumimoji="0" lang="nb-NO" sz="2000" b="0" i="0" u="none" strike="noStrike" kern="1200" cap="none" spc="0" normalizeH="0" baseline="0" noProof="0" dirty="0">
                  <a:ln>
                    <a:noFill/>
                  </a:ln>
                  <a:solidFill>
                    <a:srgbClr val="008080"/>
                  </a:solidFill>
                  <a:effectLst/>
                  <a:uLnTx/>
                  <a:uFillTx/>
                  <a:latin typeface="+mn-lt"/>
                  <a:ea typeface="+mn-ea"/>
                  <a:cs typeface="Arial" panose="020B0604020202020204" pitchFamily="34" charset="0"/>
                </a:rPr>
                <a:t>og deres familier </a:t>
              </a:r>
              <a:r>
                <a:rPr lang="nb-NO" sz="2000" b="1" dirty="0">
                  <a:solidFill>
                    <a:srgbClr val="008080"/>
                  </a:solidFill>
                  <a:latin typeface="+mn-lt"/>
                  <a:ea typeface="+mn-ea"/>
                  <a:cs typeface="Arial" panose="020B0604020202020204" pitchFamily="34" charset="0"/>
                </a:rPr>
                <a:t>f</a:t>
              </a:r>
              <a:r>
                <a:rPr lang="nb-NO" sz="2000" dirty="0">
                  <a:solidFill>
                    <a:srgbClr val="008080"/>
                  </a:solidFill>
                  <a:latin typeface="+mn-lt"/>
                  <a:ea typeface="+mn-ea"/>
                  <a:cs typeface="Arial" panose="020B0604020202020204" pitchFamily="34" charset="0"/>
                </a:rPr>
                <a:t>or en aktiv og meningsfylt tilværelse og mestring av dagliglivets gjøremål</a:t>
              </a:r>
              <a:br>
                <a:rPr lang="nb-NO" sz="2000" dirty="0">
                  <a:solidFill>
                    <a:srgbClr val="156082"/>
                  </a:solidFill>
                  <a:latin typeface="+mn-lt"/>
                  <a:cs typeface="Arial" panose="020B0604020202020204" pitchFamily="34" charset="0"/>
                </a:rPr>
              </a:br>
              <a:endParaRPr lang="nb-NO" sz="2000" b="1" dirty="0">
                <a:solidFill>
                  <a:srgbClr val="156082"/>
                </a:solidFill>
                <a:latin typeface="+mn-lt"/>
              </a:endParaRPr>
            </a:p>
          </p:txBody>
        </p:sp>
      </p:grpSp>
      <p:sp>
        <p:nvSpPr>
          <p:cNvPr id="6" name="TekstSylinder 5">
            <a:extLst>
              <a:ext uri="{FF2B5EF4-FFF2-40B4-BE49-F238E27FC236}">
                <a16:creationId xmlns:a16="http://schemas.microsoft.com/office/drawing/2014/main" id="{99F3384E-D399-FF2D-B7B1-7AD167BA0189}"/>
              </a:ext>
            </a:extLst>
          </p:cNvPr>
          <p:cNvSpPr txBox="1"/>
          <p:nvPr/>
        </p:nvSpPr>
        <p:spPr>
          <a:xfrm>
            <a:off x="1" y="0"/>
            <a:ext cx="8640990" cy="1015663"/>
          </a:xfrm>
          <a:prstGeom prst="rect">
            <a:avLst/>
          </a:prstGeom>
          <a:noFill/>
        </p:spPr>
        <p:txBody>
          <a:bodyPr wrap="square" rtlCol="0">
            <a:spAutoFit/>
          </a:bodyPr>
          <a:lstStyle/>
          <a:p>
            <a:pPr marL="180975"/>
            <a:r>
              <a:rPr lang="nb-NO" sz="2000" b="1" dirty="0">
                <a:solidFill>
                  <a:srgbClr val="156082"/>
                </a:solidFill>
              </a:rPr>
              <a:t>Slik kobler dere den </a:t>
            </a:r>
            <a:r>
              <a:rPr lang="nb-NO" sz="2000" b="1" dirty="0">
                <a:solidFill>
                  <a:srgbClr val="E97132"/>
                </a:solidFill>
              </a:rPr>
              <a:t>nasjonale veilederen </a:t>
            </a:r>
            <a:r>
              <a:rPr lang="nb-NO" sz="2000" b="1" dirty="0">
                <a:solidFill>
                  <a:srgbClr val="156082"/>
                </a:solidFill>
              </a:rPr>
              <a:t>om </a:t>
            </a:r>
            <a:br>
              <a:rPr lang="nb-NO" sz="2000" b="1" dirty="0">
                <a:solidFill>
                  <a:srgbClr val="156082"/>
                </a:solidFill>
              </a:rPr>
            </a:br>
            <a:r>
              <a:rPr lang="nb-NO" sz="2000" b="1" dirty="0">
                <a:solidFill>
                  <a:srgbClr val="156082"/>
                </a:solidFill>
              </a:rPr>
              <a:t>Gode helse- og omsorgstjenester til personer med utviklingshemming</a:t>
            </a:r>
          </a:p>
          <a:p>
            <a:pPr marL="180975"/>
            <a:r>
              <a:rPr lang="nb-NO" sz="2000" b="1" dirty="0">
                <a:solidFill>
                  <a:srgbClr val="156082"/>
                </a:solidFill>
              </a:rPr>
              <a:t>med e-læringsressursene på </a:t>
            </a:r>
            <a:r>
              <a:rPr lang="nb-NO" sz="2000" b="1" dirty="0">
                <a:solidFill>
                  <a:srgbClr val="156082"/>
                </a:solidFill>
                <a:hlinkClick r:id="rId17">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pic>
        <p:nvPicPr>
          <p:cNvPr id="3" name="Bilde 2">
            <a:extLst>
              <a:ext uri="{FF2B5EF4-FFF2-40B4-BE49-F238E27FC236}">
                <a16:creationId xmlns:a16="http://schemas.microsoft.com/office/drawing/2014/main" id="{448D6A4F-CC5B-A9A7-E809-9224D33BAE9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525795" y="8079"/>
            <a:ext cx="1666205" cy="2384499"/>
          </a:xfrm>
          <a:prstGeom prst="rect">
            <a:avLst/>
          </a:prstGeom>
        </p:spPr>
      </p:pic>
    </p:spTree>
    <p:extLst>
      <p:ext uri="{BB962C8B-B14F-4D97-AF65-F5344CB8AC3E}">
        <p14:creationId xmlns:p14="http://schemas.microsoft.com/office/powerpoint/2010/main" val="1626957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2362" y="1534641"/>
            <a:ext cx="11782292" cy="110535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b="1" dirty="0">
                <a:solidFill>
                  <a:srgbClr val="E97132"/>
                </a:solidFill>
                <a:latin typeface="+mn-lt"/>
              </a:rPr>
              <a:t>Kapittel 4: Livsfaser og overganger</a:t>
            </a:r>
            <a:br>
              <a:rPr lang="nb-NO" sz="2000" b="1" dirty="0">
                <a:latin typeface="+mn-lt"/>
              </a:rPr>
            </a:br>
            <a:r>
              <a:rPr kumimoji="0" lang="nb-NO" sz="2000" b="0" i="0" u="none" strike="noStrike" kern="1200" cap="none" spc="0" normalizeH="0" baseline="0" noProof="0" dirty="0">
                <a:ln>
                  <a:noFill/>
                </a:ln>
                <a:solidFill>
                  <a:srgbClr val="008080"/>
                </a:solidFill>
                <a:effectLst/>
                <a:uLnTx/>
                <a:uFillTx/>
                <a:latin typeface="+mn-lt"/>
                <a:ea typeface="+mn-ea"/>
                <a:cs typeface="Arial" panose="020B0604020202020204" pitchFamily="34" charset="0"/>
              </a:rPr>
              <a:t>Kommunen skal bidra til at personer med utviklingshemming får</a:t>
            </a:r>
            <a:br>
              <a:rPr kumimoji="0" lang="nb-NO" sz="2000" b="0" i="0" u="none" strike="noStrike" kern="1200" cap="none" spc="0" normalizeH="0" baseline="0" noProof="0" dirty="0">
                <a:ln>
                  <a:noFill/>
                </a:ln>
                <a:solidFill>
                  <a:srgbClr val="008080"/>
                </a:solidFill>
                <a:effectLst/>
                <a:uLnTx/>
                <a:uFillTx/>
                <a:latin typeface="+mn-lt"/>
                <a:ea typeface="+mn-ea"/>
                <a:cs typeface="Arial" panose="020B0604020202020204" pitchFamily="34" charset="0"/>
              </a:rPr>
            </a:br>
            <a:r>
              <a:rPr kumimoji="0" lang="nb-NO" sz="2000" b="0" i="0" u="none" strike="noStrike" kern="1200" cap="none" spc="0" normalizeH="0" baseline="0" noProof="0" dirty="0">
                <a:ln>
                  <a:noFill/>
                </a:ln>
                <a:solidFill>
                  <a:srgbClr val="008080"/>
                </a:solidFill>
                <a:effectLst/>
                <a:uLnTx/>
                <a:uFillTx/>
                <a:latin typeface="+mn-lt"/>
                <a:ea typeface="+mn-ea"/>
                <a:cs typeface="Arial" panose="020B0604020202020204" pitchFamily="34" charset="0"/>
              </a:rPr>
              <a:t>jobb eller dagaktivitetstilbud og bistå i overgangen fra skole til slikt tilbud</a:t>
            </a:r>
            <a:br>
              <a:rPr kumimoji="0" lang="nb-NO" sz="2000" b="0" i="0" u="none" strike="noStrike" kern="1200" cap="none" spc="0" normalizeH="0" baseline="0" noProof="0" dirty="0">
                <a:ln>
                  <a:noFill/>
                </a:ln>
                <a:solidFill>
                  <a:srgbClr val="008080"/>
                </a:solidFill>
                <a:effectLst/>
                <a:uLnTx/>
                <a:uFillTx/>
                <a:latin typeface="+mn-lt"/>
                <a:ea typeface="+mn-ea"/>
                <a:cs typeface="Arial" panose="020B0604020202020204" pitchFamily="34" charset="0"/>
              </a:rPr>
            </a:br>
            <a:endParaRPr lang="nb-NO" sz="2000" b="1" dirty="0">
              <a:latin typeface="+mn-lt"/>
            </a:endParaRPr>
          </a:p>
        </p:txBody>
      </p:sp>
      <p:sp>
        <p:nvSpPr>
          <p:cNvPr id="4" name="TekstSylinder 3">
            <a:extLst>
              <a:ext uri="{FF2B5EF4-FFF2-40B4-BE49-F238E27FC236}">
                <a16:creationId xmlns:a16="http://schemas.microsoft.com/office/drawing/2014/main" id="{096F2F67-F362-4375-B29E-0C25B6DB7945}"/>
              </a:ext>
            </a:extLst>
          </p:cNvPr>
          <p:cNvSpPr txBox="1"/>
          <p:nvPr/>
        </p:nvSpPr>
        <p:spPr>
          <a:xfrm>
            <a:off x="160557" y="2762643"/>
            <a:ext cx="1176590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Støtte til vanlig arbeid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3">
                  <a:extLst>
                    <a:ext uri="{A12FA001-AC4F-418D-AE19-62706E023703}">
                      <ahyp:hlinkClr xmlns:ahyp="http://schemas.microsoft.com/office/drawing/2018/hyperlinkcolor" val="tx"/>
                    </a:ext>
                  </a:extLst>
                </a:hlinkClick>
              </a:rPr>
              <a:t>www.laboris.no</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for arbeidstakere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4">
                  <a:extLst>
                    <a:ext uri="{A12FA001-AC4F-418D-AE19-62706E023703}">
                      <ahyp:hlinkClr xmlns:ahyp="http://schemas.microsoft.com/office/drawing/2018/hyperlinkcolor" val="tx"/>
                    </a:ext>
                  </a:extLst>
                </a:hlinkClick>
              </a:rPr>
              <a:t>www.laboris-støtte.no</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for støtteapparatet, herunder:</a:t>
            </a:r>
          </a:p>
          <a:p>
            <a:pPr lvl="1">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lang="nb-NO" sz="2000" dirty="0">
                <a:solidFill>
                  <a:srgbClr val="008080"/>
                </a:solidFill>
                <a:cs typeface="Arial" panose="020B0604020202020204" pitchFamily="34" charset="0"/>
                <a:hlinkClick r:id="rId4">
                  <a:extLst>
                    <a:ext uri="{A12FA001-AC4F-418D-AE19-62706E023703}">
                      <ahyp:hlinkClr xmlns:ahyp="http://schemas.microsoft.com/office/drawing/2018/hyperlinkcolor" val="tx"/>
                    </a:ext>
                  </a:extLst>
                </a:hlinkClick>
              </a:rPr>
              <a:t>Gode eksempler – jobb</a:t>
            </a:r>
            <a:endPar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dirty="0">
                <a:ln>
                  <a:noFill/>
                </a:ln>
                <a:solidFill>
                  <a:prstClr val="black"/>
                </a:solidFill>
                <a:effectLst/>
                <a:uLnTx/>
                <a:uFillTx/>
                <a:ea typeface="+mn-ea"/>
                <a:cs typeface="Arial" panose="020B0604020202020204" pitchFamily="34" charset="0"/>
              </a:rPr>
              <a:t>Stikkord fra veilederen:</a:t>
            </a: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samarbeid med bl.a. NAV</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kartlegginger – interesser, ønsker, mestringsområder, arbeidsevne</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koordinator </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individuell plan</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veilede, bistå, besøke og følge opp søk etter jobber, arbeidsmarkedstiltak 		</a:t>
            </a:r>
          </a:p>
          <a:p>
            <a:pPr marL="342900" marR="0" lvl="0" indent="-34290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stimulere til jobbutvikling og jobberfaring</a:t>
            </a:r>
          </a:p>
        </p:txBody>
      </p:sp>
      <p:sp>
        <p:nvSpPr>
          <p:cNvPr id="3" name="Plassholder for lysbildenummer 2">
            <a:extLst>
              <a:ext uri="{FF2B5EF4-FFF2-40B4-BE49-F238E27FC236}">
                <a16:creationId xmlns:a16="http://schemas.microsoft.com/office/drawing/2014/main" id="{CFB1093B-4D2E-4210-9EEB-8BC99BE07ABF}"/>
              </a:ext>
            </a:extLst>
          </p:cNvPr>
          <p:cNvSpPr>
            <a:spLocks noGrp="1"/>
          </p:cNvSpPr>
          <p:nvPr>
            <p:ph type="sldNum" sz="quarter" idx="12"/>
          </p:nvPr>
        </p:nvSpPr>
        <p:spPr>
          <a:xfrm>
            <a:off x="8610600" y="766421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72E53-70B8-453B-86DF-6D25D7639B21}" type="slidenum">
              <a:rPr kumimoji="0" lang="en-GB" sz="1800" b="0" i="0" u="none" strike="noStrike" kern="1200" cap="none" spc="0" normalizeH="0" baseline="0" noProof="0" smtClean="0">
                <a:ln>
                  <a:noFill/>
                </a:ln>
                <a:solidFill>
                  <a:srgbClr val="FFFFF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FFFFFF"/>
              </a:solidFill>
              <a:effectLst/>
              <a:uLnTx/>
              <a:uFillTx/>
              <a:latin typeface="Calibri" pitchFamily="34" charset="0"/>
              <a:ea typeface="+mn-ea"/>
              <a:cs typeface="Calibri" pitchFamily="34" charset="0"/>
            </a:endParaRPr>
          </a:p>
        </p:txBody>
      </p:sp>
      <p:sp>
        <p:nvSpPr>
          <p:cNvPr id="6" name="TekstSylinder 5">
            <a:extLst>
              <a:ext uri="{FF2B5EF4-FFF2-40B4-BE49-F238E27FC236}">
                <a16:creationId xmlns:a16="http://schemas.microsoft.com/office/drawing/2014/main" id="{F5DD110C-6410-42ED-0F64-C7C720655A51}"/>
              </a:ext>
            </a:extLst>
          </p:cNvPr>
          <p:cNvSpPr txBox="1"/>
          <p:nvPr/>
        </p:nvSpPr>
        <p:spPr>
          <a:xfrm>
            <a:off x="1" y="0"/>
            <a:ext cx="8640990" cy="1015663"/>
          </a:xfrm>
          <a:prstGeom prst="rect">
            <a:avLst/>
          </a:prstGeom>
          <a:noFill/>
        </p:spPr>
        <p:txBody>
          <a:bodyPr wrap="square" rtlCol="0">
            <a:spAutoFit/>
          </a:bodyPr>
          <a:lstStyle/>
          <a:p>
            <a:pPr marL="180975"/>
            <a:r>
              <a:rPr lang="nb-NO" sz="2000" b="1" dirty="0">
                <a:solidFill>
                  <a:srgbClr val="156082"/>
                </a:solidFill>
              </a:rPr>
              <a:t>Slik kobler dere den </a:t>
            </a:r>
            <a:r>
              <a:rPr lang="nb-NO" sz="2000" b="1" dirty="0">
                <a:solidFill>
                  <a:srgbClr val="E97132"/>
                </a:solidFill>
              </a:rPr>
              <a:t>nasjonale veilederen </a:t>
            </a:r>
            <a:r>
              <a:rPr lang="nb-NO" sz="2000" b="1" dirty="0">
                <a:solidFill>
                  <a:srgbClr val="156082"/>
                </a:solidFill>
              </a:rPr>
              <a:t>om </a:t>
            </a:r>
            <a:br>
              <a:rPr lang="nb-NO" sz="2000" b="1" dirty="0">
                <a:solidFill>
                  <a:srgbClr val="156082"/>
                </a:solidFill>
              </a:rPr>
            </a:br>
            <a:r>
              <a:rPr lang="nb-NO" sz="2000" b="1" dirty="0">
                <a:solidFill>
                  <a:srgbClr val="156082"/>
                </a:solidFill>
              </a:rPr>
              <a:t>Gode helse- og omsorgstjenester til personer med utviklingshemming</a:t>
            </a:r>
          </a:p>
          <a:p>
            <a:pPr marL="180975"/>
            <a:r>
              <a:rPr lang="nb-NO" sz="2000" b="1" dirty="0">
                <a:solidFill>
                  <a:srgbClr val="156082"/>
                </a:solidFill>
              </a:rPr>
              <a:t>med e-læringsressursene på </a:t>
            </a:r>
            <a:r>
              <a:rPr lang="nb-NO" sz="2000" b="1" dirty="0">
                <a:solidFill>
                  <a:srgbClr val="156082"/>
                </a:solidFill>
                <a:hlinkClick r:id="rId5">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pic>
        <p:nvPicPr>
          <p:cNvPr id="8" name="Bilde 7">
            <a:extLst>
              <a:ext uri="{FF2B5EF4-FFF2-40B4-BE49-F238E27FC236}">
                <a16:creationId xmlns:a16="http://schemas.microsoft.com/office/drawing/2014/main" id="{11109E24-9737-476D-59EE-FD92A57B4E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25795" y="8079"/>
            <a:ext cx="1666205" cy="2384499"/>
          </a:xfrm>
          <a:prstGeom prst="rect">
            <a:avLst/>
          </a:prstGeom>
        </p:spPr>
      </p:pic>
    </p:spTree>
    <p:extLst>
      <p:ext uri="{BB962C8B-B14F-4D97-AF65-F5344CB8AC3E}">
        <p14:creationId xmlns:p14="http://schemas.microsoft.com/office/powerpoint/2010/main" val="410709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096F2F67-F362-4375-B29E-0C25B6DB7945}"/>
              </a:ext>
            </a:extLst>
          </p:cNvPr>
          <p:cNvSpPr txBox="1"/>
          <p:nvPr/>
        </p:nvSpPr>
        <p:spPr>
          <a:xfrm>
            <a:off x="182303" y="1074129"/>
            <a:ext cx="1190219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000" b="1" dirty="0">
                <a:solidFill>
                  <a:srgbClr val="E97132"/>
                </a:solidFill>
              </a:rPr>
              <a:t>Kapittel 6 – Helseoppfølging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Kommunen skal arbeide for å fremme helsekompetanse hos personer med </a:t>
            </a:r>
            <a:b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b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utviklingshemming:</a:t>
            </a:r>
          </a:p>
          <a:p>
            <a:pPr marL="285750" marR="0" lvl="0" indent="-28575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lære om egne sykdommer – kroniske og akutte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3"/>
              </a:rPr>
              <a:t>Min egen helse</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håndtere og mestre egne helseproblemer </a:t>
            </a:r>
            <a:r>
              <a:rPr kumimoji="0" lang="nb-NO" sz="2000" b="0" i="0" u="none" strike="noStrike" kern="1200" cap="none" spc="0" normalizeH="0" baseline="0" noProof="0" dirty="0">
                <a:ln>
                  <a:noFill/>
                </a:ln>
                <a:solidFill>
                  <a:srgbClr val="C0000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3"/>
              </a:rPr>
              <a:t>Min egen helse</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tiltak bør involvere aktuelle fagpersoner og </a:t>
            </a:r>
            <a:b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eventuelt nærmeste pårørende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3"/>
              </a:rPr>
              <a:t>Min egen helse</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For å forebygge psykisk sykdom skal kommunen legge til rette for:</a:t>
            </a:r>
          </a:p>
          <a:p>
            <a:pPr marL="285750" marR="0" lvl="0" indent="-28575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en aktiv og meningsfylt tilværelse i felleskap med andre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4">
                  <a:extLst>
                    <a:ext uri="{A12FA001-AC4F-418D-AE19-62706E023703}">
                      <ahyp:hlinkClr xmlns:ahyp="http://schemas.microsoft.com/office/drawing/2018/hyperlinkcolor" val="tx"/>
                    </a:ext>
                  </a:extLst>
                </a:hlinkClick>
              </a:rPr>
              <a:t>Hjemmetrening og videokontakt</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b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b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5">
                  <a:extLst>
                    <a:ext uri="{A12FA001-AC4F-418D-AE19-62706E023703}">
                      <ahyp:hlinkClr xmlns:ahyp="http://schemas.microsoft.com/office/drawing/2018/hyperlinkcolor" val="tx"/>
                    </a:ext>
                  </a:extLst>
                </a:hlinkClick>
              </a:rPr>
              <a:t>Mosjon og trening</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støtte til fysisk aktivitet, godt kosthold			</a:t>
            </a:r>
            <a:r>
              <a:rPr kumimoji="0" lang="nb-NO" sz="2000" i="0" u="none" strike="noStrike" kern="1200" cap="none" spc="0" normalizeH="0" baseline="0" noProof="0" dirty="0">
                <a:ln>
                  <a:noFill/>
                </a:ln>
                <a:effectLst/>
                <a:uLnTx/>
                <a:uFillTx/>
                <a:ea typeface="+mn-ea"/>
                <a:cs typeface="Arial" panose="020B0604020202020204" pitchFamily="34" charset="0"/>
              </a:rPr>
              <a:t>Som over samt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6">
                  <a:extLst>
                    <a:ext uri="{A12FA001-AC4F-418D-AE19-62706E023703}">
                      <ahyp:hlinkClr xmlns:ahyp="http://schemas.microsoft.com/office/drawing/2018/hyperlinkcolor" val="tx"/>
                    </a:ext>
                  </a:extLst>
                </a:hlinkClick>
              </a:rPr>
              <a:t>Mat og trivsel</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og</a:t>
            </a: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7">
                  <a:extLst>
                    <a:ext uri="{A12FA001-AC4F-418D-AE19-62706E023703}">
                      <ahyp:hlinkClr xmlns:ahyp="http://schemas.microsoft.com/office/drawing/2018/hyperlinkcolor" val="tx"/>
                    </a:ext>
                  </a:extLst>
                </a:hlinkClick>
              </a:rPr>
              <a:t>Lettere kropp </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opplæring i sosiale ferdigheter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8">
                  <a:extLst>
                    <a:ext uri="{A12FA001-AC4F-418D-AE19-62706E023703}">
                      <ahyp:hlinkClr xmlns:ahyp="http://schemas.microsoft.com/office/drawing/2018/hyperlinkcolor" val="tx"/>
                    </a:ext>
                  </a:extLst>
                </a:hlinkClick>
              </a:rPr>
              <a:t>Sosial kompetanse</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rPr>
              <a:t>årlig helsekontroll hos fastlegen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3"/>
              </a:rPr>
              <a:t>Min egen helse</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Kommunen skal legge til rette for god munn- og tannhelse hos personer med utviklingshemming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9">
                  <a:extLst>
                    <a:ext uri="{A12FA001-AC4F-418D-AE19-62706E023703}">
                      <ahyp:hlinkClr xmlns:ahyp="http://schemas.microsoft.com/office/drawing/2018/hyperlinkcolor" val="tx"/>
                    </a:ext>
                  </a:extLst>
                </a:hlinkClick>
              </a:rPr>
              <a:t>Personlig hygiene</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C00000"/>
                </a:solidFill>
                <a:effectLst/>
                <a:uLnTx/>
                <a:uFillTx/>
                <a:ea typeface="+mn-ea"/>
                <a:cs typeface="Arial" panose="020B0604020202020204" pitchFamily="34" charset="0"/>
              </a:rPr>
              <a:t>							</a:t>
            </a:r>
            <a:r>
              <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hlinkClick r:id="rId3"/>
              </a:rPr>
              <a:t>Min egen helse</a:t>
            </a:r>
            <a:endParaRPr kumimoji="0" lang="nb-NO" sz="2000" b="0" i="0" u="none" strike="noStrike" kern="1200" cap="none" spc="0" normalizeH="0" baseline="0" noProof="0" dirty="0">
              <a:ln>
                <a:noFill/>
              </a:ln>
              <a:solidFill>
                <a:srgbClr val="008080"/>
              </a:solidFill>
              <a:effectLst/>
              <a:uLnTx/>
              <a:uFillTx/>
              <a:ea typeface="+mn-ea"/>
              <a:cs typeface="Arial" panose="020B0604020202020204" pitchFamily="34" charset="0"/>
            </a:endParaRPr>
          </a:p>
        </p:txBody>
      </p:sp>
      <p:sp>
        <p:nvSpPr>
          <p:cNvPr id="5" name="TekstSylinder 4">
            <a:extLst>
              <a:ext uri="{FF2B5EF4-FFF2-40B4-BE49-F238E27FC236}">
                <a16:creationId xmlns:a16="http://schemas.microsoft.com/office/drawing/2014/main" id="{C0975336-83AA-C52E-0BCF-BE6E6CC5B651}"/>
              </a:ext>
            </a:extLst>
          </p:cNvPr>
          <p:cNvSpPr txBox="1"/>
          <p:nvPr/>
        </p:nvSpPr>
        <p:spPr>
          <a:xfrm>
            <a:off x="1" y="0"/>
            <a:ext cx="8640990" cy="1015663"/>
          </a:xfrm>
          <a:prstGeom prst="rect">
            <a:avLst/>
          </a:prstGeom>
          <a:noFill/>
        </p:spPr>
        <p:txBody>
          <a:bodyPr wrap="square" rtlCol="0">
            <a:spAutoFit/>
          </a:bodyPr>
          <a:lstStyle/>
          <a:p>
            <a:pPr marL="180975"/>
            <a:r>
              <a:rPr lang="nb-NO" sz="2000" b="1" dirty="0">
                <a:solidFill>
                  <a:srgbClr val="156082"/>
                </a:solidFill>
              </a:rPr>
              <a:t>Slik kobler dere den </a:t>
            </a:r>
            <a:r>
              <a:rPr lang="nb-NO" sz="2000" b="1" dirty="0">
                <a:solidFill>
                  <a:srgbClr val="E97132"/>
                </a:solidFill>
              </a:rPr>
              <a:t>nasjonale veilederen </a:t>
            </a:r>
            <a:r>
              <a:rPr lang="nb-NO" sz="2000" b="1" dirty="0">
                <a:solidFill>
                  <a:srgbClr val="156082"/>
                </a:solidFill>
              </a:rPr>
              <a:t>om </a:t>
            </a:r>
            <a:br>
              <a:rPr lang="nb-NO" sz="2000" b="1" dirty="0">
                <a:solidFill>
                  <a:srgbClr val="156082"/>
                </a:solidFill>
              </a:rPr>
            </a:br>
            <a:r>
              <a:rPr lang="nb-NO" sz="2000" b="1" dirty="0">
                <a:solidFill>
                  <a:srgbClr val="156082"/>
                </a:solidFill>
              </a:rPr>
              <a:t>Gode helse- og omsorgstjenester til personer med utviklingshemming</a:t>
            </a:r>
          </a:p>
          <a:p>
            <a:pPr marL="180975"/>
            <a:r>
              <a:rPr lang="nb-NO" sz="2000" b="1" dirty="0">
                <a:solidFill>
                  <a:srgbClr val="156082"/>
                </a:solidFill>
              </a:rPr>
              <a:t>med e-læringsressursene på </a:t>
            </a:r>
            <a:r>
              <a:rPr lang="nb-NO" sz="2000" b="1" dirty="0">
                <a:solidFill>
                  <a:srgbClr val="156082"/>
                </a:solidFill>
                <a:hlinkClick r:id="rId10">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pic>
        <p:nvPicPr>
          <p:cNvPr id="8" name="Bilde 7">
            <a:extLst>
              <a:ext uri="{FF2B5EF4-FFF2-40B4-BE49-F238E27FC236}">
                <a16:creationId xmlns:a16="http://schemas.microsoft.com/office/drawing/2014/main" id="{3EBE235B-ADE7-4768-C75F-AB2BB4A3867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525795" y="8079"/>
            <a:ext cx="1666205" cy="2384499"/>
          </a:xfrm>
          <a:prstGeom prst="rect">
            <a:avLst/>
          </a:prstGeom>
        </p:spPr>
      </p:pic>
    </p:spTree>
    <p:extLst>
      <p:ext uri="{BB962C8B-B14F-4D97-AF65-F5344CB8AC3E}">
        <p14:creationId xmlns:p14="http://schemas.microsoft.com/office/powerpoint/2010/main" val="1809460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a:extLst>
            <a:ext uri="{FF2B5EF4-FFF2-40B4-BE49-F238E27FC236}">
              <a16:creationId xmlns:a16="http://schemas.microsoft.com/office/drawing/2014/main" id="{FEAE9A51-28C7-DD85-6C12-76C6052E349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E3F53C8-5B39-CEBE-E5BB-C78F497A522A}"/>
              </a:ext>
            </a:extLst>
          </p:cNvPr>
          <p:cNvSpPr>
            <a:spLocks noGrp="1"/>
          </p:cNvSpPr>
          <p:nvPr>
            <p:ph type="ctrTitle"/>
          </p:nvPr>
        </p:nvSpPr>
        <p:spPr>
          <a:xfrm>
            <a:off x="515388" y="336896"/>
            <a:ext cx="11676611" cy="2494965"/>
          </a:xfrm>
        </p:spPr>
        <p:txBody>
          <a:bodyPr anchor="t">
            <a:normAutofit fontScale="90000"/>
          </a:bodyPr>
          <a:lstStyle/>
          <a:p>
            <a:pPr algn="l"/>
            <a:r>
              <a:rPr lang="nb-NO" dirty="0">
                <a:solidFill>
                  <a:srgbClr val="156082"/>
                </a:solidFill>
              </a:rPr>
              <a:t>Del 5: Modell for bruken av </a:t>
            </a:r>
            <a:br>
              <a:rPr lang="nb-NO" dirty="0">
                <a:solidFill>
                  <a:srgbClr val="156082"/>
                </a:solidFill>
              </a:rPr>
            </a:br>
            <a:r>
              <a:rPr lang="nb-NO" dirty="0">
                <a:solidFill>
                  <a:srgbClr val="156082"/>
                </a:solidFill>
              </a:rPr>
              <a:t>e-læringsressursene i tjenesteyting</a:t>
            </a:r>
            <a:br>
              <a:rPr lang="nb-NO" dirty="0">
                <a:solidFill>
                  <a:srgbClr val="156082"/>
                </a:solidFill>
              </a:rPr>
            </a:br>
            <a:br>
              <a:rPr lang="nb-NO" sz="4400" dirty="0">
                <a:solidFill>
                  <a:srgbClr val="156082"/>
                </a:solidFill>
              </a:rPr>
            </a:br>
            <a:r>
              <a:rPr lang="nb-NO" sz="4400" dirty="0">
                <a:solidFill>
                  <a:srgbClr val="156082"/>
                </a:solidFill>
              </a:rPr>
              <a:t>Innhold i denne delen:</a:t>
            </a:r>
            <a:br>
              <a:rPr lang="nb-NO" sz="4400" dirty="0">
                <a:solidFill>
                  <a:srgbClr val="156082"/>
                </a:solidFill>
              </a:rPr>
            </a:br>
            <a:br>
              <a:rPr lang="nb-NO" sz="4400" dirty="0">
                <a:solidFill>
                  <a:srgbClr val="156082"/>
                </a:solidFill>
              </a:rPr>
            </a:br>
            <a:r>
              <a:rPr lang="nb-NO" sz="3600" dirty="0">
                <a:solidFill>
                  <a:srgbClr val="156082"/>
                </a:solidFill>
              </a:rPr>
              <a:t>En 6-delt fasemodell for bruken av e-læringsressursene </a:t>
            </a:r>
            <a:br>
              <a:rPr lang="nb-NO" sz="3600" dirty="0">
                <a:solidFill>
                  <a:srgbClr val="156082"/>
                </a:solidFill>
              </a:rPr>
            </a:br>
            <a:r>
              <a:rPr lang="nb-NO" sz="3600" dirty="0">
                <a:solidFill>
                  <a:srgbClr val="156082"/>
                </a:solidFill>
              </a:rPr>
              <a:t>i tjenesteyting:</a:t>
            </a:r>
            <a:br>
              <a:rPr lang="nb-NO" sz="3600" dirty="0">
                <a:solidFill>
                  <a:srgbClr val="156082"/>
                </a:solidFill>
              </a:rPr>
            </a:br>
            <a:r>
              <a:rPr lang="nb-NO" sz="3600" dirty="0">
                <a:solidFill>
                  <a:srgbClr val="156082"/>
                </a:solidFill>
              </a:rPr>
              <a:t>Fra skolen og foreldrehjemmet til spredning av informasjon</a:t>
            </a:r>
            <a:endParaRPr lang="nb-NO" dirty="0">
              <a:solidFill>
                <a:srgbClr val="156082"/>
              </a:solidFill>
            </a:endParaRPr>
          </a:p>
        </p:txBody>
      </p:sp>
      <p:grpSp>
        <p:nvGrpSpPr>
          <p:cNvPr id="3" name="Gruppe 2">
            <a:extLst>
              <a:ext uri="{FF2B5EF4-FFF2-40B4-BE49-F238E27FC236}">
                <a16:creationId xmlns:a16="http://schemas.microsoft.com/office/drawing/2014/main" id="{610C06D7-96DE-EEB7-5C1A-190716DC4F79}"/>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33FD5579-C669-2FA1-48C3-AF971744D0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E656F8B2-E36B-FC8E-8D9C-57139F5C178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12F32701-4E0D-1A51-A3D9-524C30903D3C}"/>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83D931C8-AD84-63C2-BC7B-70279ED4345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CFC555A3-BFBC-264F-E4E8-032C3A22E17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EE1834C8-D295-E70F-EA1E-D4CAD1DFB96A}"/>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590764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Sylinder 36">
            <a:extLst>
              <a:ext uri="{FF2B5EF4-FFF2-40B4-BE49-F238E27FC236}">
                <a16:creationId xmlns:a16="http://schemas.microsoft.com/office/drawing/2014/main" id="{AEA0F8AB-9941-E813-434F-5EEFCFCADAB2}"/>
              </a:ext>
            </a:extLst>
          </p:cNvPr>
          <p:cNvSpPr txBox="1"/>
          <p:nvPr/>
        </p:nvSpPr>
        <p:spPr>
          <a:xfrm>
            <a:off x="1" y="0"/>
            <a:ext cx="12192000" cy="707886"/>
          </a:xfrm>
          <a:prstGeom prst="rect">
            <a:avLst/>
          </a:prstGeom>
          <a:noFill/>
        </p:spPr>
        <p:txBody>
          <a:bodyPr wrap="square" rtlCol="0">
            <a:spAutoFit/>
          </a:bodyPr>
          <a:lstStyle/>
          <a:p>
            <a:pPr marL="180975"/>
            <a:r>
              <a:rPr lang="nb-NO" sz="2000" b="1" dirty="0">
                <a:solidFill>
                  <a:srgbClr val="156082"/>
                </a:solidFill>
              </a:rPr>
              <a:t>Slik kan dere </a:t>
            </a:r>
            <a:r>
              <a:rPr lang="nb-NO" sz="2000" b="1" dirty="0">
                <a:solidFill>
                  <a:srgbClr val="E97132"/>
                </a:solidFill>
              </a:rPr>
              <a:t>bruke</a:t>
            </a:r>
            <a:r>
              <a:rPr lang="nb-NO" sz="2000" b="1" dirty="0">
                <a:solidFill>
                  <a:srgbClr val="156082"/>
                </a:solidFill>
              </a:rPr>
              <a:t> Kardes e-læringsressurser</a:t>
            </a:r>
          </a:p>
          <a:p>
            <a:pPr marL="180975"/>
            <a:r>
              <a:rPr lang="nb-NO" sz="2000" b="1" dirty="0">
                <a:solidFill>
                  <a:srgbClr val="156082"/>
                </a:solidFill>
              </a:rPr>
              <a:t>fra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i tjenesteyting: </a:t>
            </a:r>
            <a:r>
              <a:rPr lang="nb-NO" sz="2000" b="1" dirty="0">
                <a:solidFill>
                  <a:srgbClr val="E97132"/>
                </a:solidFill>
              </a:rPr>
              <a:t>Faseoversikt</a:t>
            </a:r>
          </a:p>
        </p:txBody>
      </p:sp>
      <p:grpSp>
        <p:nvGrpSpPr>
          <p:cNvPr id="29" name="Gruppe 28">
            <a:extLst>
              <a:ext uri="{FF2B5EF4-FFF2-40B4-BE49-F238E27FC236}">
                <a16:creationId xmlns:a16="http://schemas.microsoft.com/office/drawing/2014/main" id="{8248C9EB-51D0-5F79-AF2F-A219882BD7E9}"/>
              </a:ext>
            </a:extLst>
          </p:cNvPr>
          <p:cNvGrpSpPr/>
          <p:nvPr/>
        </p:nvGrpSpPr>
        <p:grpSpPr>
          <a:xfrm>
            <a:off x="190845" y="1194784"/>
            <a:ext cx="11631633" cy="4928038"/>
            <a:chOff x="212745" y="1293334"/>
            <a:chExt cx="11631633" cy="4928038"/>
          </a:xfrm>
        </p:grpSpPr>
        <p:sp>
          <p:nvSpPr>
            <p:cNvPr id="4" name="TekstSylinder 3">
              <a:extLst>
                <a:ext uri="{FF2B5EF4-FFF2-40B4-BE49-F238E27FC236}">
                  <a16:creationId xmlns:a16="http://schemas.microsoft.com/office/drawing/2014/main" id="{2F5BFD10-C987-DFEB-055F-33F2889C7B67}"/>
                </a:ext>
              </a:extLst>
            </p:cNvPr>
            <p:cNvSpPr txBox="1"/>
            <p:nvPr/>
          </p:nvSpPr>
          <p:spPr>
            <a:xfrm>
              <a:off x="310788" y="2320440"/>
              <a:ext cx="1836000" cy="1569660"/>
            </a:xfrm>
            <a:prstGeom prst="rect">
              <a:avLst/>
            </a:prstGeom>
            <a:noFill/>
            <a:ln w="28575">
              <a:solidFill>
                <a:srgbClr val="156082"/>
              </a:solidFill>
              <a:prstDash val="solid"/>
              <a:extLst>
                <a:ext uri="{C807C97D-BFC1-408E-A445-0C87EB9F89A2}">
                  <ask:lineSketchStyleProps xmlns:ask="http://schemas.microsoft.com/office/drawing/2018/sketchyshapes">
                    <ask:type>
                      <ask:lineSketchNone/>
                    </ask:type>
                  </ask:lineSketchStyleProps>
                </a:ext>
              </a:extLst>
            </a:ln>
          </p:spPr>
          <p:txBody>
            <a:bodyPr wrap="square" rtlCol="0" anchor="ctr">
              <a:spAutoFit/>
            </a:bodyPr>
            <a:lstStyle/>
            <a:p>
              <a:r>
                <a:rPr lang="nb-NO" sz="1600" dirty="0"/>
                <a:t>Opplæring og bruk av e-læring kan begynne på skolen og i noen grad allerede i foreldrehjemmet.</a:t>
              </a:r>
            </a:p>
          </p:txBody>
        </p:sp>
        <p:sp>
          <p:nvSpPr>
            <p:cNvPr id="5" name="TekstSylinder 4">
              <a:extLst>
                <a:ext uri="{FF2B5EF4-FFF2-40B4-BE49-F238E27FC236}">
                  <a16:creationId xmlns:a16="http://schemas.microsoft.com/office/drawing/2014/main" id="{D66CC7C0-8E87-E632-E96C-C72DF36C2B5C}"/>
                </a:ext>
              </a:extLst>
            </p:cNvPr>
            <p:cNvSpPr txBox="1"/>
            <p:nvPr/>
          </p:nvSpPr>
          <p:spPr>
            <a:xfrm>
              <a:off x="2250306" y="2318136"/>
              <a:ext cx="1836000" cy="3539430"/>
            </a:xfrm>
            <a:prstGeom prst="rect">
              <a:avLst/>
            </a:prstGeom>
            <a:noFill/>
            <a:ln w="28575">
              <a:solidFill>
                <a:srgbClr val="92D050"/>
              </a:solidFill>
            </a:ln>
          </p:spPr>
          <p:txBody>
            <a:bodyPr wrap="square" rtlCol="0">
              <a:spAutoFit/>
            </a:bodyPr>
            <a:lstStyle/>
            <a:p>
              <a:r>
                <a:rPr lang="nb-NO" sz="1600" b="1" dirty="0">
                  <a:solidFill>
                    <a:srgbClr val="92D050"/>
                  </a:solidFill>
                </a:rPr>
                <a:t>Fase I</a:t>
              </a:r>
            </a:p>
            <a:p>
              <a:r>
                <a:rPr lang="nb-NO" sz="1600" dirty="0"/>
                <a:t>Brukersentrert samtale mellom tjenestemottaker</a:t>
              </a:r>
            </a:p>
            <a:p>
              <a:r>
                <a:rPr lang="nb-NO" sz="1600" dirty="0"/>
                <a:t>og  tjenesteyter:</a:t>
              </a:r>
            </a:p>
            <a:p>
              <a:r>
                <a:rPr lang="nb-NO" sz="1600" b="1" dirty="0"/>
                <a:t>Opplæringsbehov</a:t>
              </a:r>
              <a:r>
                <a:rPr lang="nb-NO" sz="1600" dirty="0"/>
                <a:t> avklares og det legges </a:t>
              </a:r>
              <a:r>
                <a:rPr lang="nb-NO" sz="1600" b="1" dirty="0"/>
                <a:t>opplæringsmål</a:t>
              </a:r>
              <a:r>
                <a:rPr lang="nb-NO" sz="1600" dirty="0"/>
                <a:t> for å kunne gjennomføre bestemte aktiviteter selvstendig.</a:t>
              </a:r>
            </a:p>
          </p:txBody>
        </p:sp>
        <p:sp>
          <p:nvSpPr>
            <p:cNvPr id="7" name="TekstSylinder 6">
              <a:extLst>
                <a:ext uri="{FF2B5EF4-FFF2-40B4-BE49-F238E27FC236}">
                  <a16:creationId xmlns:a16="http://schemas.microsoft.com/office/drawing/2014/main" id="{E1C45B49-ED7A-BCC7-8CA1-9E8AE5C32CF7}"/>
                </a:ext>
              </a:extLst>
            </p:cNvPr>
            <p:cNvSpPr txBox="1"/>
            <p:nvPr/>
          </p:nvSpPr>
          <p:spPr>
            <a:xfrm>
              <a:off x="6129342" y="2318136"/>
              <a:ext cx="1836000" cy="2062103"/>
            </a:xfrm>
            <a:prstGeom prst="rect">
              <a:avLst/>
            </a:prstGeom>
            <a:noFill/>
            <a:ln w="28575">
              <a:solidFill>
                <a:schemeClr val="accent5">
                  <a:lumMod val="60000"/>
                  <a:lumOff val="40000"/>
                </a:schemeClr>
              </a:solidFill>
            </a:ln>
          </p:spPr>
          <p:txBody>
            <a:bodyPr wrap="square" rtlCol="0">
              <a:spAutoFit/>
            </a:bodyPr>
            <a:lstStyle/>
            <a:p>
              <a:r>
                <a:rPr lang="nb-NO" sz="1600" b="1" dirty="0">
                  <a:solidFill>
                    <a:schemeClr val="accent5">
                      <a:lumMod val="60000"/>
                      <a:lumOff val="40000"/>
                    </a:schemeClr>
                  </a:solidFill>
                </a:rPr>
                <a:t>Fase III</a:t>
              </a:r>
            </a:p>
            <a:p>
              <a:r>
                <a:rPr lang="nb-NO" sz="1600" dirty="0"/>
                <a:t>Tjenestemottaker bruker e-læring alene etter planen fra fase II, og får oppfølging av alenebruken av tjenesteyter.</a:t>
              </a:r>
            </a:p>
          </p:txBody>
        </p:sp>
        <p:sp>
          <p:nvSpPr>
            <p:cNvPr id="8" name="TekstSylinder 7">
              <a:extLst>
                <a:ext uri="{FF2B5EF4-FFF2-40B4-BE49-F238E27FC236}">
                  <a16:creationId xmlns:a16="http://schemas.microsoft.com/office/drawing/2014/main" id="{BB9F2AF7-E013-EE4D-9785-BE2D41C38F8F}"/>
                </a:ext>
              </a:extLst>
            </p:cNvPr>
            <p:cNvSpPr txBox="1"/>
            <p:nvPr/>
          </p:nvSpPr>
          <p:spPr>
            <a:xfrm>
              <a:off x="8068860" y="2311786"/>
              <a:ext cx="1836000" cy="2554545"/>
            </a:xfrm>
            <a:prstGeom prst="rect">
              <a:avLst/>
            </a:prstGeom>
            <a:noFill/>
            <a:ln w="28575">
              <a:solidFill>
                <a:srgbClr val="00B0F0"/>
              </a:solidFill>
            </a:ln>
          </p:spPr>
          <p:txBody>
            <a:bodyPr wrap="square" rtlCol="0">
              <a:spAutoFit/>
            </a:bodyPr>
            <a:lstStyle/>
            <a:p>
              <a:r>
                <a:rPr lang="nb-NO" sz="1600" b="1" dirty="0">
                  <a:solidFill>
                    <a:srgbClr val="00B0F0"/>
                  </a:solidFill>
                </a:rPr>
                <a:t>Fase IV</a:t>
              </a:r>
            </a:p>
            <a:p>
              <a:r>
                <a:rPr lang="nb-NO" sz="1600" dirty="0"/>
                <a:t>Tjenestemottaker gjør i praksis og selvstendig det han/hun har e-lært, og får opp-følging av tjenesteyter.</a:t>
              </a:r>
            </a:p>
            <a:p>
              <a:r>
                <a:rPr lang="nb-NO" sz="1600" b="1" dirty="0"/>
                <a:t>Underveis- og sluttevalueringer.</a:t>
              </a:r>
              <a:endParaRPr lang="nb-NO" sz="1600" dirty="0"/>
            </a:p>
          </p:txBody>
        </p:sp>
        <p:cxnSp>
          <p:nvCxnSpPr>
            <p:cNvPr id="10" name="Kobling: buet 9">
              <a:extLst>
                <a:ext uri="{FF2B5EF4-FFF2-40B4-BE49-F238E27FC236}">
                  <a16:creationId xmlns:a16="http://schemas.microsoft.com/office/drawing/2014/main" id="{5D9BC034-9201-97A2-01CB-B5119DF38673}"/>
                </a:ext>
              </a:extLst>
            </p:cNvPr>
            <p:cNvCxnSpPr>
              <a:cxnSpLocks/>
            </p:cNvCxnSpPr>
            <p:nvPr/>
          </p:nvCxnSpPr>
          <p:spPr>
            <a:xfrm rot="16200000" flipH="1">
              <a:off x="2188749" y="1338579"/>
              <a:ext cx="19596" cy="1939518"/>
            </a:xfrm>
            <a:prstGeom prst="curvedConnector3">
              <a:avLst>
                <a:gd name="adj1" fmla="val -1166565"/>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 name="Kobling: buet 11">
              <a:extLst>
                <a:ext uri="{FF2B5EF4-FFF2-40B4-BE49-F238E27FC236}">
                  <a16:creationId xmlns:a16="http://schemas.microsoft.com/office/drawing/2014/main" id="{81C940B0-E388-27E2-E871-438DB9213795}"/>
                </a:ext>
              </a:extLst>
            </p:cNvPr>
            <p:cNvCxnSpPr>
              <a:cxnSpLocks/>
              <a:stCxn id="5" idx="0"/>
              <a:endCxn id="38" idx="0"/>
            </p:cNvCxnSpPr>
            <p:nvPr/>
          </p:nvCxnSpPr>
          <p:spPr>
            <a:xfrm rot="16200000" flipH="1">
              <a:off x="4136197" y="1350244"/>
              <a:ext cx="3735" cy="1939518"/>
            </a:xfrm>
            <a:prstGeom prst="curvedConnector3">
              <a:avLst>
                <a:gd name="adj1" fmla="val -6120482"/>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6" name="Kobling: buet 15">
              <a:extLst>
                <a:ext uri="{FF2B5EF4-FFF2-40B4-BE49-F238E27FC236}">
                  <a16:creationId xmlns:a16="http://schemas.microsoft.com/office/drawing/2014/main" id="{BA84459E-3B32-CA0C-D0D3-4938BC626BDD}"/>
                </a:ext>
              </a:extLst>
            </p:cNvPr>
            <p:cNvCxnSpPr>
              <a:cxnSpLocks/>
              <a:stCxn id="38" idx="0"/>
              <a:endCxn id="7" idx="0"/>
            </p:cNvCxnSpPr>
            <p:nvPr/>
          </p:nvCxnSpPr>
          <p:spPr>
            <a:xfrm rot="5400000" flipH="1" flipV="1">
              <a:off x="6075716" y="1350245"/>
              <a:ext cx="3735" cy="1939518"/>
            </a:xfrm>
            <a:prstGeom prst="curvedConnector3">
              <a:avLst>
                <a:gd name="adj1" fmla="val 6220482"/>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8" name="Kobling: buet 17">
              <a:extLst>
                <a:ext uri="{FF2B5EF4-FFF2-40B4-BE49-F238E27FC236}">
                  <a16:creationId xmlns:a16="http://schemas.microsoft.com/office/drawing/2014/main" id="{C1F762AA-7733-01C8-B646-5384B9E21BDD}"/>
                </a:ext>
              </a:extLst>
            </p:cNvPr>
            <p:cNvCxnSpPr>
              <a:cxnSpLocks/>
              <a:stCxn id="7" idx="0"/>
              <a:endCxn id="8" idx="0"/>
            </p:cNvCxnSpPr>
            <p:nvPr/>
          </p:nvCxnSpPr>
          <p:spPr>
            <a:xfrm rot="5400000" flipH="1" flipV="1">
              <a:off x="8013926" y="1345202"/>
              <a:ext cx="6350" cy="1939518"/>
            </a:xfrm>
            <a:prstGeom prst="curvedConnector3">
              <a:avLst>
                <a:gd name="adj1" fmla="val 3700000"/>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8" name="TekstSylinder 37">
              <a:extLst>
                <a:ext uri="{FF2B5EF4-FFF2-40B4-BE49-F238E27FC236}">
                  <a16:creationId xmlns:a16="http://schemas.microsoft.com/office/drawing/2014/main" id="{F76DBFA5-77F4-2E07-4D56-61D9B104BD59}"/>
                </a:ext>
              </a:extLst>
            </p:cNvPr>
            <p:cNvSpPr txBox="1"/>
            <p:nvPr/>
          </p:nvSpPr>
          <p:spPr>
            <a:xfrm>
              <a:off x="4189824" y="2321871"/>
              <a:ext cx="1836000" cy="3046988"/>
            </a:xfrm>
            <a:prstGeom prst="rect">
              <a:avLst/>
            </a:prstGeom>
            <a:noFill/>
            <a:ln w="28575">
              <a:solidFill>
                <a:srgbClr val="FF6600"/>
              </a:solidFill>
            </a:ln>
          </p:spPr>
          <p:txBody>
            <a:bodyPr wrap="square" rtlCol="0">
              <a:spAutoFit/>
            </a:bodyPr>
            <a:lstStyle/>
            <a:p>
              <a:r>
                <a:rPr lang="nb-NO" sz="1600" b="1" dirty="0">
                  <a:solidFill>
                    <a:srgbClr val="E97132"/>
                  </a:solidFill>
                </a:rPr>
                <a:t>Fase II</a:t>
              </a:r>
            </a:p>
            <a:p>
              <a:r>
                <a:rPr lang="nb-NO" sz="1600" dirty="0"/>
                <a:t>Tjenestemottaker og  tjenesteyter sammen går grundig gjennom temaene fra fase I. I tillegg opplæring i </a:t>
              </a:r>
            </a:p>
            <a:p>
              <a:r>
                <a:rPr lang="nb-NO" sz="1600" dirty="0"/>
                <a:t>hvordan bruke ressursene, og</a:t>
              </a:r>
            </a:p>
            <a:p>
              <a:r>
                <a:rPr lang="nb-NO" sz="1600" dirty="0"/>
                <a:t>når og hvor ofte bruke alene (</a:t>
              </a:r>
              <a:r>
                <a:rPr lang="nb-NO" sz="1600" b="1" dirty="0"/>
                <a:t>plan</a:t>
              </a:r>
              <a:r>
                <a:rPr lang="nb-NO" sz="1600" dirty="0"/>
                <a:t>).</a:t>
              </a:r>
            </a:p>
          </p:txBody>
        </p:sp>
        <p:pic>
          <p:nvPicPr>
            <p:cNvPr id="9" name="Grafikk 8" descr="Hjem med heldekkende fyll">
              <a:extLst>
                <a:ext uri="{FF2B5EF4-FFF2-40B4-BE49-F238E27FC236}">
                  <a16:creationId xmlns:a16="http://schemas.microsoft.com/office/drawing/2014/main" id="{6BEC9036-A067-783B-BAB7-342A2C1C43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021" y="1293334"/>
              <a:ext cx="668093" cy="668093"/>
            </a:xfrm>
            <a:prstGeom prst="rect">
              <a:avLst/>
            </a:prstGeom>
          </p:spPr>
        </p:pic>
        <p:grpSp>
          <p:nvGrpSpPr>
            <p:cNvPr id="21" name="Gruppe 20">
              <a:extLst>
                <a:ext uri="{FF2B5EF4-FFF2-40B4-BE49-F238E27FC236}">
                  <a16:creationId xmlns:a16="http://schemas.microsoft.com/office/drawing/2014/main" id="{8FA1269B-51ED-E789-9306-AAE4C6D5823A}"/>
                </a:ext>
              </a:extLst>
            </p:cNvPr>
            <p:cNvGrpSpPr/>
            <p:nvPr/>
          </p:nvGrpSpPr>
          <p:grpSpPr>
            <a:xfrm>
              <a:off x="2671065" y="1392612"/>
              <a:ext cx="850048" cy="568815"/>
              <a:chOff x="2834456" y="1158499"/>
              <a:chExt cx="850048" cy="568815"/>
            </a:xfrm>
            <a:solidFill>
              <a:srgbClr val="92D050"/>
            </a:solidFill>
          </p:grpSpPr>
          <p:pic>
            <p:nvPicPr>
              <p:cNvPr id="13" name="Grafikk 12" descr="Mann med heldekkende fyll">
                <a:extLst>
                  <a:ext uri="{FF2B5EF4-FFF2-40B4-BE49-F238E27FC236}">
                    <a16:creationId xmlns:a16="http://schemas.microsoft.com/office/drawing/2014/main" id="{A432A603-5787-487A-6895-6A71379EA3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4456" y="1158499"/>
                <a:ext cx="562465" cy="562465"/>
              </a:xfrm>
              <a:prstGeom prst="rect">
                <a:avLst/>
              </a:prstGeom>
            </p:spPr>
          </p:pic>
          <p:pic>
            <p:nvPicPr>
              <p:cNvPr id="14" name="Grafikk 13" descr="Mann med heldekkende fyll">
                <a:extLst>
                  <a:ext uri="{FF2B5EF4-FFF2-40B4-BE49-F238E27FC236}">
                    <a16:creationId xmlns:a16="http://schemas.microsoft.com/office/drawing/2014/main" id="{A9DB693A-9760-D186-DFD4-D0F4909FEF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2039" y="1164849"/>
                <a:ext cx="562465" cy="562465"/>
              </a:xfrm>
              <a:prstGeom prst="rect">
                <a:avLst/>
              </a:prstGeom>
            </p:spPr>
          </p:pic>
        </p:grpSp>
        <p:grpSp>
          <p:nvGrpSpPr>
            <p:cNvPr id="22" name="Gruppe 21">
              <a:extLst>
                <a:ext uri="{FF2B5EF4-FFF2-40B4-BE49-F238E27FC236}">
                  <a16:creationId xmlns:a16="http://schemas.microsoft.com/office/drawing/2014/main" id="{3CD9D5E9-B0D3-38B7-0DE9-FD93CD2A5A01}"/>
                </a:ext>
              </a:extLst>
            </p:cNvPr>
            <p:cNvGrpSpPr/>
            <p:nvPr/>
          </p:nvGrpSpPr>
          <p:grpSpPr>
            <a:xfrm>
              <a:off x="4599078" y="1392612"/>
              <a:ext cx="850048" cy="568815"/>
              <a:chOff x="5730056" y="1216739"/>
              <a:chExt cx="850048" cy="568815"/>
            </a:xfrm>
            <a:solidFill>
              <a:srgbClr val="FF6600"/>
            </a:solidFill>
          </p:grpSpPr>
          <p:pic>
            <p:nvPicPr>
              <p:cNvPr id="15" name="Grafikk 14" descr="Mann med heldekkende fyll">
                <a:extLst>
                  <a:ext uri="{FF2B5EF4-FFF2-40B4-BE49-F238E27FC236}">
                    <a16:creationId xmlns:a16="http://schemas.microsoft.com/office/drawing/2014/main" id="{90375225-7A68-2311-DD85-4DAAA98BFA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0056" y="1216739"/>
                <a:ext cx="562465" cy="562465"/>
              </a:xfrm>
              <a:prstGeom prst="rect">
                <a:avLst/>
              </a:prstGeom>
            </p:spPr>
          </p:pic>
          <p:pic>
            <p:nvPicPr>
              <p:cNvPr id="17" name="Grafikk 16" descr="Mann med heldekkende fyll">
                <a:extLst>
                  <a:ext uri="{FF2B5EF4-FFF2-40B4-BE49-F238E27FC236}">
                    <a16:creationId xmlns:a16="http://schemas.microsoft.com/office/drawing/2014/main" id="{9544FDEF-083F-EE7C-1AC1-2A3B2D9B6B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17639" y="1223089"/>
                <a:ext cx="562465" cy="562465"/>
              </a:xfrm>
              <a:prstGeom prst="rect">
                <a:avLst/>
              </a:prstGeom>
            </p:spPr>
          </p:pic>
        </p:grpSp>
        <p:pic>
          <p:nvPicPr>
            <p:cNvPr id="19" name="Grafikk 18" descr="Mann med heldekkende fyll">
              <a:extLst>
                <a:ext uri="{FF2B5EF4-FFF2-40B4-BE49-F238E27FC236}">
                  <a16:creationId xmlns:a16="http://schemas.microsoft.com/office/drawing/2014/main" id="{D87144D6-949C-40EB-9B55-3A223FA253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46934" y="1398962"/>
              <a:ext cx="562465" cy="562465"/>
            </a:xfrm>
            <a:prstGeom prst="rect">
              <a:avLst/>
            </a:prstGeom>
          </p:spPr>
        </p:pic>
        <p:pic>
          <p:nvPicPr>
            <p:cNvPr id="20" name="Grafikk 19" descr="Mann med heldekkende fyll">
              <a:extLst>
                <a:ext uri="{FF2B5EF4-FFF2-40B4-BE49-F238E27FC236}">
                  <a16:creationId xmlns:a16="http://schemas.microsoft.com/office/drawing/2014/main" id="{82D76D9B-2FA2-361D-833E-F9D950F40E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54411" y="1398962"/>
              <a:ext cx="562465" cy="562465"/>
            </a:xfrm>
            <a:prstGeom prst="rect">
              <a:avLst/>
            </a:prstGeom>
          </p:spPr>
        </p:pic>
        <p:sp>
          <p:nvSpPr>
            <p:cNvPr id="36" name="TekstSylinder 35">
              <a:extLst>
                <a:ext uri="{FF2B5EF4-FFF2-40B4-BE49-F238E27FC236}">
                  <a16:creationId xmlns:a16="http://schemas.microsoft.com/office/drawing/2014/main" id="{309A8A21-32D4-F530-55E1-7D3216542968}"/>
                </a:ext>
              </a:extLst>
            </p:cNvPr>
            <p:cNvSpPr txBox="1"/>
            <p:nvPr/>
          </p:nvSpPr>
          <p:spPr>
            <a:xfrm>
              <a:off x="10008378" y="2311786"/>
              <a:ext cx="1836000" cy="2062103"/>
            </a:xfrm>
            <a:prstGeom prst="rect">
              <a:avLst/>
            </a:prstGeom>
            <a:noFill/>
            <a:ln w="28575">
              <a:solidFill>
                <a:srgbClr val="C90017"/>
              </a:solidFill>
            </a:ln>
          </p:spPr>
          <p:txBody>
            <a:bodyPr wrap="square" rtlCol="0">
              <a:spAutoFit/>
            </a:bodyPr>
            <a:lstStyle/>
            <a:p>
              <a:r>
                <a:rPr lang="nb-NO" sz="1600" b="1" dirty="0">
                  <a:solidFill>
                    <a:srgbClr val="C00000"/>
                  </a:solidFill>
                </a:rPr>
                <a:t>Fase V </a:t>
              </a:r>
              <a:r>
                <a:rPr lang="nb-NO" sz="1600" dirty="0"/>
                <a:t>Tjenestemottaker sprer informasjon om e-læring blant andre tjeneste-mottakere og venner:</a:t>
              </a:r>
              <a:br>
                <a:rPr lang="nb-NO" sz="1600" dirty="0"/>
              </a:br>
              <a:r>
                <a:rPr lang="nb-NO" sz="1600" b="1" dirty="0"/>
                <a:t>Ambassadør(er)</a:t>
              </a:r>
              <a:r>
                <a:rPr lang="nb-NO" sz="1600" dirty="0"/>
                <a:t>. </a:t>
              </a:r>
            </a:p>
          </p:txBody>
        </p:sp>
        <p:cxnSp>
          <p:nvCxnSpPr>
            <p:cNvPr id="44" name="Kobling: buet 43">
              <a:extLst>
                <a:ext uri="{FF2B5EF4-FFF2-40B4-BE49-F238E27FC236}">
                  <a16:creationId xmlns:a16="http://schemas.microsoft.com/office/drawing/2014/main" id="{166F6B56-A828-F386-3335-58BE5570BBE8}"/>
                </a:ext>
              </a:extLst>
            </p:cNvPr>
            <p:cNvCxnSpPr>
              <a:cxnSpLocks/>
              <a:stCxn id="8" idx="0"/>
              <a:endCxn id="36" idx="0"/>
            </p:cNvCxnSpPr>
            <p:nvPr/>
          </p:nvCxnSpPr>
          <p:spPr>
            <a:xfrm rot="5400000" flipH="1" flipV="1">
              <a:off x="9956619" y="1342027"/>
              <a:ext cx="12700" cy="1939518"/>
            </a:xfrm>
            <a:prstGeom prst="curvedConnector3">
              <a:avLst>
                <a:gd name="adj1" fmla="val 1800000"/>
              </a:avLst>
            </a:prstGeom>
            <a:ln w="28575">
              <a:tailEnd type="triangle"/>
            </a:ln>
          </p:spPr>
          <p:style>
            <a:lnRef idx="2">
              <a:schemeClr val="accent1"/>
            </a:lnRef>
            <a:fillRef idx="0">
              <a:schemeClr val="accent1"/>
            </a:fillRef>
            <a:effectRef idx="1">
              <a:schemeClr val="accent1"/>
            </a:effectRef>
            <a:fontRef idx="minor">
              <a:schemeClr val="tx1"/>
            </a:fontRef>
          </p:style>
        </p:cxnSp>
        <p:grpSp>
          <p:nvGrpSpPr>
            <p:cNvPr id="24" name="Gruppe 23">
              <a:extLst>
                <a:ext uri="{FF2B5EF4-FFF2-40B4-BE49-F238E27FC236}">
                  <a16:creationId xmlns:a16="http://schemas.microsoft.com/office/drawing/2014/main" id="{487E2EF3-9DB2-3BA0-ECD1-AB0D65F362F3}"/>
                </a:ext>
              </a:extLst>
            </p:cNvPr>
            <p:cNvGrpSpPr/>
            <p:nvPr/>
          </p:nvGrpSpPr>
          <p:grpSpPr>
            <a:xfrm>
              <a:off x="10132782" y="1414404"/>
              <a:ext cx="1458432" cy="568815"/>
              <a:chOff x="10132782" y="1414404"/>
              <a:chExt cx="1458432" cy="568815"/>
            </a:xfrm>
          </p:grpSpPr>
          <p:grpSp>
            <p:nvGrpSpPr>
              <p:cNvPr id="56" name="Gruppe 55">
                <a:extLst>
                  <a:ext uri="{FF2B5EF4-FFF2-40B4-BE49-F238E27FC236}">
                    <a16:creationId xmlns:a16="http://schemas.microsoft.com/office/drawing/2014/main" id="{700B2260-E248-31F5-6643-832B657638D0}"/>
                  </a:ext>
                </a:extLst>
              </p:cNvPr>
              <p:cNvGrpSpPr/>
              <p:nvPr/>
            </p:nvGrpSpPr>
            <p:grpSpPr>
              <a:xfrm>
                <a:off x="10132782" y="1414404"/>
                <a:ext cx="1458432" cy="568815"/>
                <a:chOff x="10132782" y="1449039"/>
                <a:chExt cx="1458432" cy="568815"/>
              </a:xfrm>
            </p:grpSpPr>
            <p:grpSp>
              <p:nvGrpSpPr>
                <p:cNvPr id="39" name="Gruppe 38">
                  <a:extLst>
                    <a:ext uri="{FF2B5EF4-FFF2-40B4-BE49-F238E27FC236}">
                      <a16:creationId xmlns:a16="http://schemas.microsoft.com/office/drawing/2014/main" id="{B4A3CDDE-99FD-1F05-A13C-DAA6D34E00FD}"/>
                    </a:ext>
                  </a:extLst>
                </p:cNvPr>
                <p:cNvGrpSpPr/>
                <p:nvPr/>
              </p:nvGrpSpPr>
              <p:grpSpPr>
                <a:xfrm>
                  <a:off x="10741166" y="1449039"/>
                  <a:ext cx="850048" cy="568815"/>
                  <a:chOff x="5730056" y="1216739"/>
                  <a:chExt cx="850048" cy="568815"/>
                </a:xfrm>
                <a:solidFill>
                  <a:srgbClr val="C00000"/>
                </a:solidFill>
              </p:grpSpPr>
              <p:pic>
                <p:nvPicPr>
                  <p:cNvPr id="40" name="Grafikk 39" descr="Mann med heldekkende fyll">
                    <a:extLst>
                      <a:ext uri="{FF2B5EF4-FFF2-40B4-BE49-F238E27FC236}">
                        <a16:creationId xmlns:a16="http://schemas.microsoft.com/office/drawing/2014/main" id="{D681C646-C910-C2AF-FFA3-24E3F62D66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30056" y="1216739"/>
                    <a:ext cx="562465" cy="562465"/>
                  </a:xfrm>
                  <a:prstGeom prst="rect">
                    <a:avLst/>
                  </a:prstGeom>
                </p:spPr>
              </p:pic>
              <p:pic>
                <p:nvPicPr>
                  <p:cNvPr id="42" name="Grafikk 41" descr="Mann med heldekkende fyll">
                    <a:extLst>
                      <a:ext uri="{FF2B5EF4-FFF2-40B4-BE49-F238E27FC236}">
                        <a16:creationId xmlns:a16="http://schemas.microsoft.com/office/drawing/2014/main" id="{64CA93D6-1924-68FA-E359-3786744480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17639" y="1223089"/>
                    <a:ext cx="562465" cy="562465"/>
                  </a:xfrm>
                  <a:prstGeom prst="rect">
                    <a:avLst/>
                  </a:prstGeom>
                </p:spPr>
              </p:pic>
            </p:grpSp>
            <p:pic>
              <p:nvPicPr>
                <p:cNvPr id="43" name="Grafikk 42" descr="Mann med heldekkende fyll">
                  <a:extLst>
                    <a:ext uri="{FF2B5EF4-FFF2-40B4-BE49-F238E27FC236}">
                      <a16:creationId xmlns:a16="http://schemas.microsoft.com/office/drawing/2014/main" id="{AA81358D-3214-AE78-E72B-48FB812CD9D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32782" y="1449039"/>
                  <a:ext cx="562465" cy="562465"/>
                </a:xfrm>
                <a:prstGeom prst="rect">
                  <a:avLst/>
                </a:prstGeom>
              </p:spPr>
            </p:pic>
          </p:grpSp>
          <p:cxnSp>
            <p:nvCxnSpPr>
              <p:cNvPr id="3" name="Rett pilkobling 2">
                <a:extLst>
                  <a:ext uri="{FF2B5EF4-FFF2-40B4-BE49-F238E27FC236}">
                    <a16:creationId xmlns:a16="http://schemas.microsoft.com/office/drawing/2014/main" id="{4078C5F1-640E-F815-CE93-1F85E38C4BF5}"/>
                  </a:ext>
                </a:extLst>
              </p:cNvPr>
              <p:cNvCxnSpPr>
                <a:cxnSpLocks/>
              </p:cNvCxnSpPr>
              <p:nvPr/>
            </p:nvCxnSpPr>
            <p:spPr>
              <a:xfrm>
                <a:off x="10607837" y="1669474"/>
                <a:ext cx="202528"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
          <p:nvSpPr>
            <p:cNvPr id="2" name="TekstSylinder 1">
              <a:extLst>
                <a:ext uri="{FF2B5EF4-FFF2-40B4-BE49-F238E27FC236}">
                  <a16:creationId xmlns:a16="http://schemas.microsoft.com/office/drawing/2014/main" id="{658EF29D-559E-92D9-70F6-D2796FA21080}"/>
                </a:ext>
              </a:extLst>
            </p:cNvPr>
            <p:cNvSpPr txBox="1"/>
            <p:nvPr/>
          </p:nvSpPr>
          <p:spPr>
            <a:xfrm>
              <a:off x="212745" y="3899073"/>
              <a:ext cx="1115177" cy="307777"/>
            </a:xfrm>
            <a:prstGeom prst="rect">
              <a:avLst/>
            </a:prstGeom>
            <a:noFill/>
          </p:spPr>
          <p:txBody>
            <a:bodyPr wrap="none" rtlCol="0">
              <a:spAutoFit/>
            </a:bodyPr>
            <a:lstStyle/>
            <a:p>
              <a:r>
                <a:rPr lang="nb-NO" sz="1400" dirty="0"/>
                <a:t>Mer på s. 39</a:t>
              </a:r>
            </a:p>
          </p:txBody>
        </p:sp>
        <p:sp>
          <p:nvSpPr>
            <p:cNvPr id="6" name="TekstSylinder 5">
              <a:extLst>
                <a:ext uri="{FF2B5EF4-FFF2-40B4-BE49-F238E27FC236}">
                  <a16:creationId xmlns:a16="http://schemas.microsoft.com/office/drawing/2014/main" id="{AC3D48F2-B6B2-D3E7-0D28-0D1EAFBFBFAD}"/>
                </a:ext>
              </a:extLst>
            </p:cNvPr>
            <p:cNvSpPr txBox="1"/>
            <p:nvPr/>
          </p:nvSpPr>
          <p:spPr>
            <a:xfrm>
              <a:off x="2146102" y="5913595"/>
              <a:ext cx="1115177" cy="307777"/>
            </a:xfrm>
            <a:prstGeom prst="rect">
              <a:avLst/>
            </a:prstGeom>
            <a:noFill/>
          </p:spPr>
          <p:txBody>
            <a:bodyPr wrap="none" rtlCol="0">
              <a:spAutoFit/>
            </a:bodyPr>
            <a:lstStyle/>
            <a:p>
              <a:r>
                <a:rPr lang="nb-NO" sz="1400" dirty="0"/>
                <a:t>Mer på s. 40</a:t>
              </a:r>
            </a:p>
          </p:txBody>
        </p:sp>
        <p:sp>
          <p:nvSpPr>
            <p:cNvPr id="23" name="TekstSylinder 22">
              <a:extLst>
                <a:ext uri="{FF2B5EF4-FFF2-40B4-BE49-F238E27FC236}">
                  <a16:creationId xmlns:a16="http://schemas.microsoft.com/office/drawing/2014/main" id="{9C88C3A8-60D9-0F44-1676-A578BC50A65D}"/>
                </a:ext>
              </a:extLst>
            </p:cNvPr>
            <p:cNvSpPr txBox="1"/>
            <p:nvPr/>
          </p:nvSpPr>
          <p:spPr>
            <a:xfrm>
              <a:off x="4087976" y="5419892"/>
              <a:ext cx="1115177" cy="307777"/>
            </a:xfrm>
            <a:prstGeom prst="rect">
              <a:avLst/>
            </a:prstGeom>
            <a:noFill/>
          </p:spPr>
          <p:txBody>
            <a:bodyPr wrap="none" rtlCol="0">
              <a:spAutoFit/>
            </a:bodyPr>
            <a:lstStyle/>
            <a:p>
              <a:r>
                <a:rPr lang="nb-NO" sz="1400" dirty="0"/>
                <a:t>Mer på s. 41</a:t>
              </a:r>
            </a:p>
          </p:txBody>
        </p:sp>
        <p:sp>
          <p:nvSpPr>
            <p:cNvPr id="25" name="TekstSylinder 24">
              <a:extLst>
                <a:ext uri="{FF2B5EF4-FFF2-40B4-BE49-F238E27FC236}">
                  <a16:creationId xmlns:a16="http://schemas.microsoft.com/office/drawing/2014/main" id="{D9D8482D-4127-83E9-3363-B74D7F0EBFD6}"/>
                </a:ext>
              </a:extLst>
            </p:cNvPr>
            <p:cNvSpPr txBox="1"/>
            <p:nvPr/>
          </p:nvSpPr>
          <p:spPr>
            <a:xfrm>
              <a:off x="6025824" y="4429171"/>
              <a:ext cx="1115177" cy="307777"/>
            </a:xfrm>
            <a:prstGeom prst="rect">
              <a:avLst/>
            </a:prstGeom>
            <a:noFill/>
          </p:spPr>
          <p:txBody>
            <a:bodyPr wrap="none" rtlCol="0">
              <a:spAutoFit/>
            </a:bodyPr>
            <a:lstStyle/>
            <a:p>
              <a:r>
                <a:rPr lang="nb-NO" sz="1400" dirty="0"/>
                <a:t>Mer på s. 42</a:t>
              </a:r>
            </a:p>
          </p:txBody>
        </p:sp>
        <p:sp>
          <p:nvSpPr>
            <p:cNvPr id="26" name="TekstSylinder 25">
              <a:extLst>
                <a:ext uri="{FF2B5EF4-FFF2-40B4-BE49-F238E27FC236}">
                  <a16:creationId xmlns:a16="http://schemas.microsoft.com/office/drawing/2014/main" id="{C0CADAF9-0D57-8967-45DE-11AFCDBBE46F}"/>
                </a:ext>
              </a:extLst>
            </p:cNvPr>
            <p:cNvSpPr txBox="1"/>
            <p:nvPr/>
          </p:nvSpPr>
          <p:spPr>
            <a:xfrm>
              <a:off x="7971007" y="4915263"/>
              <a:ext cx="1115177" cy="307777"/>
            </a:xfrm>
            <a:prstGeom prst="rect">
              <a:avLst/>
            </a:prstGeom>
            <a:noFill/>
          </p:spPr>
          <p:txBody>
            <a:bodyPr wrap="none" rtlCol="0">
              <a:spAutoFit/>
            </a:bodyPr>
            <a:lstStyle/>
            <a:p>
              <a:r>
                <a:rPr lang="nb-NO" sz="1400" dirty="0"/>
                <a:t>Mer på s. 43</a:t>
              </a:r>
            </a:p>
          </p:txBody>
        </p:sp>
        <p:sp>
          <p:nvSpPr>
            <p:cNvPr id="27" name="TekstSylinder 26">
              <a:extLst>
                <a:ext uri="{FF2B5EF4-FFF2-40B4-BE49-F238E27FC236}">
                  <a16:creationId xmlns:a16="http://schemas.microsoft.com/office/drawing/2014/main" id="{09A45307-4431-EF2E-0CC5-8C4D24C31621}"/>
                </a:ext>
              </a:extLst>
            </p:cNvPr>
            <p:cNvSpPr txBox="1"/>
            <p:nvPr/>
          </p:nvSpPr>
          <p:spPr>
            <a:xfrm>
              <a:off x="9910525" y="4394679"/>
              <a:ext cx="1115177" cy="307777"/>
            </a:xfrm>
            <a:prstGeom prst="rect">
              <a:avLst/>
            </a:prstGeom>
            <a:noFill/>
          </p:spPr>
          <p:txBody>
            <a:bodyPr wrap="none" rtlCol="0">
              <a:spAutoFit/>
            </a:bodyPr>
            <a:lstStyle/>
            <a:p>
              <a:r>
                <a:rPr lang="nb-NO" sz="1400" dirty="0"/>
                <a:t>Mer på s. 44</a:t>
              </a:r>
            </a:p>
          </p:txBody>
        </p:sp>
      </p:grpSp>
    </p:spTree>
    <p:extLst>
      <p:ext uri="{BB962C8B-B14F-4D97-AF65-F5344CB8AC3E}">
        <p14:creationId xmlns:p14="http://schemas.microsoft.com/office/powerpoint/2010/main" val="3999859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Sylinder 36">
            <a:extLst>
              <a:ext uri="{FF2B5EF4-FFF2-40B4-BE49-F238E27FC236}">
                <a16:creationId xmlns:a16="http://schemas.microsoft.com/office/drawing/2014/main" id="{AEA0F8AB-9941-E813-434F-5EEFCFCADAB2}"/>
              </a:ext>
            </a:extLst>
          </p:cNvPr>
          <p:cNvSpPr txBox="1"/>
          <p:nvPr/>
        </p:nvSpPr>
        <p:spPr>
          <a:xfrm>
            <a:off x="0" y="-16859"/>
            <a:ext cx="10266468" cy="707886"/>
          </a:xfrm>
          <a:prstGeom prst="rect">
            <a:avLst/>
          </a:prstGeom>
          <a:noFill/>
        </p:spPr>
        <p:txBody>
          <a:bodyPr wrap="square" rtlCol="0">
            <a:spAutoFit/>
          </a:bodyPr>
          <a:lstStyle/>
          <a:p>
            <a:pPr marL="180975"/>
            <a:r>
              <a:rPr lang="nb-NO" sz="2000" b="1" dirty="0">
                <a:solidFill>
                  <a:srgbClr val="156082"/>
                </a:solidFill>
              </a:rPr>
              <a:t>Slik kan dere </a:t>
            </a:r>
            <a:r>
              <a:rPr lang="nb-NO" sz="2000" b="1" dirty="0">
                <a:solidFill>
                  <a:srgbClr val="E97132"/>
                </a:solidFill>
              </a:rPr>
              <a:t>bruke</a:t>
            </a:r>
            <a:r>
              <a:rPr lang="nb-NO" sz="2000" b="1" dirty="0">
                <a:solidFill>
                  <a:srgbClr val="156082"/>
                </a:solidFill>
              </a:rPr>
              <a:t> Kardes e-læringsressurser</a:t>
            </a:r>
          </a:p>
          <a:p>
            <a:pPr marL="180975"/>
            <a:r>
              <a:rPr lang="nb-NO" sz="2000" b="1" dirty="0">
                <a:solidFill>
                  <a:srgbClr val="156082"/>
                </a:solidFill>
              </a:rPr>
              <a:t>fra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r>
              <a:rPr lang="nb-NO" sz="2000" b="1" dirty="0">
                <a:solidFill>
                  <a:srgbClr val="E97132"/>
                </a:solidFill>
              </a:rPr>
              <a:t>Opplæring på skolen og i foreldrehjemmet</a:t>
            </a:r>
          </a:p>
        </p:txBody>
      </p:sp>
      <p:grpSp>
        <p:nvGrpSpPr>
          <p:cNvPr id="5" name="Gruppe 4">
            <a:extLst>
              <a:ext uri="{FF2B5EF4-FFF2-40B4-BE49-F238E27FC236}">
                <a16:creationId xmlns:a16="http://schemas.microsoft.com/office/drawing/2014/main" id="{1AB947ED-EB31-0D8B-0D20-429D014B134D}"/>
              </a:ext>
            </a:extLst>
          </p:cNvPr>
          <p:cNvGrpSpPr/>
          <p:nvPr/>
        </p:nvGrpSpPr>
        <p:grpSpPr>
          <a:xfrm>
            <a:off x="343008" y="1602417"/>
            <a:ext cx="11734920" cy="3785652"/>
            <a:chOff x="343008" y="1602417"/>
            <a:chExt cx="11734920" cy="3785652"/>
          </a:xfrm>
        </p:grpSpPr>
        <p:sp>
          <p:nvSpPr>
            <p:cNvPr id="4" name="TekstSylinder 3">
              <a:extLst>
                <a:ext uri="{FF2B5EF4-FFF2-40B4-BE49-F238E27FC236}">
                  <a16:creationId xmlns:a16="http://schemas.microsoft.com/office/drawing/2014/main" id="{2F5BFD10-C987-DFEB-055F-33F2889C7B67}"/>
                </a:ext>
              </a:extLst>
            </p:cNvPr>
            <p:cNvSpPr txBox="1"/>
            <p:nvPr/>
          </p:nvSpPr>
          <p:spPr>
            <a:xfrm>
              <a:off x="610407" y="1602417"/>
              <a:ext cx="11467521" cy="3785652"/>
            </a:xfrm>
            <a:prstGeom prst="rect">
              <a:avLst/>
            </a:prstGeom>
            <a:noFill/>
            <a:ln w="28575">
              <a:noFill/>
              <a:prstDash val="dash"/>
            </a:ln>
          </p:spPr>
          <p:txBody>
            <a:bodyPr wrap="square" rtlCol="0">
              <a:spAutoFit/>
            </a:bodyPr>
            <a:lstStyle/>
            <a:p>
              <a:r>
                <a:rPr lang="nb-NO" sz="2400" dirty="0"/>
                <a:t>Opplæring og bruk av e-læring kan: </a:t>
              </a:r>
            </a:p>
            <a:p>
              <a:pPr marL="457200" indent="-457200">
                <a:buFont typeface="Arial" panose="020B0604020202020204" pitchFamily="34" charset="0"/>
                <a:buChar char="•"/>
              </a:pPr>
              <a:r>
                <a:rPr lang="nb-NO" sz="2400" dirty="0"/>
                <a:t>begynne på skolen</a:t>
              </a:r>
            </a:p>
            <a:p>
              <a:pPr marL="457200" indent="-457200">
                <a:buFont typeface="Arial" panose="020B0604020202020204" pitchFamily="34" charset="0"/>
                <a:buChar char="•"/>
              </a:pPr>
              <a:r>
                <a:rPr lang="nb-NO" sz="2400" dirty="0"/>
                <a:t>i noen grad begynne allerede i foreldrehjemmet før flytting til eget hjem</a:t>
              </a:r>
            </a:p>
            <a:p>
              <a:pPr marL="457200" indent="-457200">
                <a:buFont typeface="Arial" panose="020B0604020202020204" pitchFamily="34" charset="0"/>
                <a:buChar char="•"/>
              </a:pPr>
              <a:r>
                <a:rPr lang="nb-NO" sz="2400" dirty="0"/>
                <a:t>skje i foreldrehjemmet over lenger tid med samme målsetting </a:t>
              </a:r>
              <a:br>
                <a:rPr lang="nb-NO" sz="2400" dirty="0"/>
              </a:br>
              <a:r>
                <a:rPr lang="nb-NO" sz="2400" dirty="0"/>
                <a:t>som vist i Fase IV</a:t>
              </a:r>
            </a:p>
            <a:p>
              <a:pPr marL="457200" indent="-457200">
                <a:buFont typeface="Arial" panose="020B0604020202020204" pitchFamily="34" charset="0"/>
                <a:buChar char="•"/>
              </a:pPr>
              <a:r>
                <a:rPr lang="nb-NO" sz="2400" dirty="0"/>
                <a:t>helst bli koplet til praktiske oppgaver som er mulig å få støtte til fra e-læringen</a:t>
              </a:r>
            </a:p>
            <a:p>
              <a:pPr marL="457200" indent="-457200">
                <a:buFont typeface="Arial" panose="020B0604020202020204" pitchFamily="34" charset="0"/>
                <a:buChar char="•"/>
              </a:pPr>
              <a:endParaRPr lang="nb-NO" sz="2400" dirty="0"/>
            </a:p>
            <a:p>
              <a:r>
                <a:rPr lang="nb-NO" sz="2400" dirty="0"/>
                <a:t>En forutsetning er at e-læring blir introdusert til lærere og pårørende (foreldre). Kommunen kan gi informasjon i forbindelse med prosessen å planlegge og forberede flytting fra foreldrehjemmet til eget hjem. </a:t>
              </a:r>
            </a:p>
          </p:txBody>
        </p:sp>
        <p:cxnSp>
          <p:nvCxnSpPr>
            <p:cNvPr id="2" name="Rett linje 1">
              <a:extLst>
                <a:ext uri="{FF2B5EF4-FFF2-40B4-BE49-F238E27FC236}">
                  <a16:creationId xmlns:a16="http://schemas.microsoft.com/office/drawing/2014/main" id="{9B83F877-3BC8-7DC4-B330-E722C915520E}"/>
                </a:ext>
              </a:extLst>
            </p:cNvPr>
            <p:cNvCxnSpPr>
              <a:cxnSpLocks/>
            </p:cNvCxnSpPr>
            <p:nvPr/>
          </p:nvCxnSpPr>
          <p:spPr>
            <a:xfrm>
              <a:off x="343008" y="1749458"/>
              <a:ext cx="0" cy="3564000"/>
            </a:xfrm>
            <a:prstGeom prst="line">
              <a:avLst/>
            </a:prstGeom>
            <a:ln w="142875">
              <a:solidFill>
                <a:srgbClr val="156082"/>
              </a:solidFill>
            </a:ln>
          </p:spPr>
          <p:style>
            <a:lnRef idx="2">
              <a:schemeClr val="accent1"/>
            </a:lnRef>
            <a:fillRef idx="0">
              <a:schemeClr val="accent1"/>
            </a:fillRef>
            <a:effectRef idx="1">
              <a:schemeClr val="accent1"/>
            </a:effectRef>
            <a:fontRef idx="minor">
              <a:schemeClr val="tx1"/>
            </a:fontRef>
          </p:style>
        </p:cxnSp>
      </p:grpSp>
      <p:pic>
        <p:nvPicPr>
          <p:cNvPr id="3" name="Grafikk 2" descr="Hjem med heldekkende fyll">
            <a:extLst>
              <a:ext uri="{FF2B5EF4-FFF2-40B4-BE49-F238E27FC236}">
                <a16:creationId xmlns:a16="http://schemas.microsoft.com/office/drawing/2014/main" id="{6BEC9036-A067-783B-BAB7-342A2C1C43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6792" y="89352"/>
            <a:ext cx="1412001" cy="1412001"/>
          </a:xfrm>
          <a:prstGeom prst="rect">
            <a:avLst/>
          </a:prstGeom>
        </p:spPr>
      </p:pic>
    </p:spTree>
    <p:extLst>
      <p:ext uri="{BB962C8B-B14F-4D97-AF65-F5344CB8AC3E}">
        <p14:creationId xmlns:p14="http://schemas.microsoft.com/office/powerpoint/2010/main" val="53625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475D-051C-1F2D-4239-323429356218}"/>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36BBF33D-40B1-0F4A-BBD8-149077C3E82C}"/>
              </a:ext>
            </a:extLst>
          </p:cNvPr>
          <p:cNvSpPr txBox="1"/>
          <p:nvPr/>
        </p:nvSpPr>
        <p:spPr>
          <a:xfrm>
            <a:off x="0" y="0"/>
            <a:ext cx="12191999" cy="400110"/>
          </a:xfrm>
          <a:prstGeom prst="rect">
            <a:avLst/>
          </a:prstGeom>
          <a:noFill/>
        </p:spPr>
        <p:txBody>
          <a:bodyPr wrap="square" rtlCol="0">
            <a:spAutoFit/>
          </a:bodyPr>
          <a:lstStyle/>
          <a:p>
            <a:pPr marL="180975"/>
            <a:r>
              <a:rPr lang="nb-NO" sz="2000" b="1" dirty="0">
                <a:solidFill>
                  <a:srgbClr val="E97132"/>
                </a:solidFill>
              </a:rPr>
              <a:t>Mål, målgrupper og metode </a:t>
            </a:r>
            <a:r>
              <a:rPr lang="nb-NO" sz="2000" b="1" dirty="0">
                <a:solidFill>
                  <a:srgbClr val="156082"/>
                </a:solidFill>
              </a:rPr>
              <a:t>i 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sp>
        <p:nvSpPr>
          <p:cNvPr id="2" name="Plassholder for innhold 2">
            <a:extLst>
              <a:ext uri="{FF2B5EF4-FFF2-40B4-BE49-F238E27FC236}">
                <a16:creationId xmlns:a16="http://schemas.microsoft.com/office/drawing/2014/main" id="{3F15C930-D12A-81EB-7827-6113A1921E4B}"/>
              </a:ext>
            </a:extLst>
          </p:cNvPr>
          <p:cNvSpPr txBox="1">
            <a:spLocks/>
          </p:cNvSpPr>
          <p:nvPr/>
        </p:nvSpPr>
        <p:spPr>
          <a:xfrm>
            <a:off x="2013565" y="1406175"/>
            <a:ext cx="9921089" cy="4753535"/>
          </a:xfrm>
          <a:prstGeom prst="rect">
            <a:avLst/>
          </a:prstGeom>
        </p:spPr>
        <p:txBody>
          <a:bodyPr>
            <a:noAutofit/>
          </a:bodyPr>
          <a:lstStyle>
            <a:lvl1pPr marL="365760" indent="-256032" algn="l" rtl="0" eaLnBrk="1" latinLnBrk="0" hangingPunct="1">
              <a:spcBef>
                <a:spcPts val="300"/>
              </a:spcBef>
              <a:buClr>
                <a:srgbClr val="008080"/>
              </a:buClr>
              <a:buFont typeface="Arial" pitchFamily="34" charset="0"/>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rgbClr val="008080"/>
              </a:buClr>
              <a:buFont typeface="Arial" pitchFamily="34" charset="0"/>
              <a:buChar char="•"/>
              <a:defRPr kumimoji="0" sz="2600" kern="1200">
                <a:solidFill>
                  <a:schemeClr val="tx1"/>
                </a:solidFill>
                <a:latin typeface="Calibri" pitchFamily="34" charset="0"/>
                <a:ea typeface="+mn-ea"/>
                <a:cs typeface="Calibri" pitchFamily="34" charset="0"/>
              </a:defRPr>
            </a:lvl2pPr>
            <a:lvl3pPr marL="923544" indent="-219456" algn="l" rtl="0" eaLnBrk="1" latinLnBrk="0" hangingPunct="1">
              <a:spcBef>
                <a:spcPts val="300"/>
              </a:spcBef>
              <a:buClr>
                <a:srgbClr val="008080"/>
              </a:buClr>
              <a:buFont typeface="Arial" pitchFamily="34" charset="0"/>
              <a:buChar char="•"/>
              <a:defRPr kumimoji="0" sz="2400" kern="1200">
                <a:solidFill>
                  <a:schemeClr val="tx1"/>
                </a:solidFill>
                <a:latin typeface="Calibri" pitchFamily="34" charset="0"/>
                <a:ea typeface="+mn-ea"/>
                <a:cs typeface="Calibri" pitchFamily="34" charset="0"/>
              </a:defRPr>
            </a:lvl3pPr>
            <a:lvl4pPr marL="1179576" indent="-201168" algn="l" rtl="0" eaLnBrk="1" latinLnBrk="0" hangingPunct="1">
              <a:spcBef>
                <a:spcPts val="300"/>
              </a:spcBef>
              <a:buClr>
                <a:srgbClr val="008080"/>
              </a:buClr>
              <a:buFont typeface="Arial" pitchFamily="34" charset="0"/>
              <a:buChar char="•"/>
              <a:defRPr kumimoji="0" sz="2200" kern="1200">
                <a:solidFill>
                  <a:schemeClr val="tx1"/>
                </a:solidFill>
                <a:latin typeface="Calibri" pitchFamily="34" charset="0"/>
                <a:ea typeface="+mn-ea"/>
                <a:cs typeface="Calibri" pitchFamily="34" charset="0"/>
              </a:defRPr>
            </a:lvl4pPr>
            <a:lvl5pPr marL="1389888" indent="-182880" algn="l" rtl="0" eaLnBrk="1" latinLnBrk="0" hangingPunct="1">
              <a:spcBef>
                <a:spcPts val="300"/>
              </a:spcBef>
              <a:buClr>
                <a:srgbClr val="008080"/>
              </a:buClr>
              <a:buFont typeface="Arial" pitchFamily="34" charset="0"/>
              <a:buChar char="•"/>
              <a:defRPr kumimoji="0" sz="2000" kern="1200">
                <a:solidFill>
                  <a:schemeClr val="tx1"/>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kumimoji="0" lang="nb-NO" sz="2000" b="1" i="0" u="none" strike="noStrike" kern="1200" cap="none" spc="0" normalizeH="0" baseline="0" noProof="0" dirty="0">
                <a:ln>
                  <a:noFill/>
                </a:ln>
                <a:solidFill>
                  <a:srgbClr val="156082"/>
                </a:solidFill>
                <a:effectLst/>
                <a:uLnTx/>
                <a:uFillTx/>
                <a:latin typeface="+mn-lt"/>
                <a:ea typeface="+mn-ea"/>
                <a:cs typeface="Calibri" pitchFamily="34" charset="0"/>
              </a:rPr>
              <a:t>Mål</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et mer selvstendig liv</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god livskvalitet og mestring</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lang="nb-NO" sz="2000" dirty="0">
                <a:solidFill>
                  <a:prstClr val="black"/>
                </a:solidFill>
                <a:latin typeface="+mn-lt"/>
              </a:rPr>
              <a:t>meningsfull hverdag</a:t>
            </a:r>
            <a:endPar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bedre inkludering</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dekke mange av dagliglivets områder</a:t>
            </a:r>
            <a:endParaRPr kumimoji="0" lang="nb-NO" sz="2000" b="1" i="0" u="none" strike="noStrike" kern="1200" cap="none" spc="0" normalizeH="0" baseline="0" noProof="0" dirty="0">
              <a:ln>
                <a:noFill/>
              </a:ln>
              <a:solidFill>
                <a:srgbClr val="156082"/>
              </a:solidFill>
              <a:effectLst/>
              <a:uLnTx/>
              <a:uFillTx/>
              <a:latin typeface="+mn-lt"/>
              <a:ea typeface="+mn-ea"/>
              <a:cs typeface="Calibri" pitchFamily="34" charset="0"/>
            </a:endParaRPr>
          </a:p>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kumimoji="0" lang="nb-NO" sz="2000" b="1" i="0" u="none" strike="noStrike" kern="1200" cap="none" spc="0" normalizeH="0" baseline="0" noProof="0" dirty="0">
                <a:ln>
                  <a:noFill/>
                </a:ln>
                <a:solidFill>
                  <a:srgbClr val="156082"/>
                </a:solidFill>
                <a:effectLst/>
                <a:uLnTx/>
                <a:uFillTx/>
                <a:latin typeface="+mn-lt"/>
                <a:ea typeface="+mn-ea"/>
                <a:cs typeface="Calibri" pitchFamily="34" charset="0"/>
              </a:rPr>
              <a:t>Målgrupper</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ungdom, unge voksne og voksne med utviklingshemning</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pårørende, tjenesteytere, jobbveiledere, lærere, aktivitører, assistenter m.m.</a:t>
            </a:r>
            <a:endParaRPr kumimoji="0" lang="nb-NO" sz="2000" b="1" i="0" u="none" strike="noStrike" kern="1200" cap="none" spc="0" normalizeH="0" baseline="0" noProof="0" dirty="0">
              <a:ln>
                <a:noFill/>
              </a:ln>
              <a:solidFill>
                <a:srgbClr val="156082"/>
              </a:solidFill>
              <a:effectLst/>
              <a:uLnTx/>
              <a:uFillTx/>
              <a:latin typeface="+mn-lt"/>
              <a:ea typeface="+mn-ea"/>
              <a:cs typeface="Calibri" pitchFamily="34" charset="0"/>
            </a:endParaRPr>
          </a:p>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kumimoji="0" lang="nb-NO" sz="2000" b="1" i="0" u="none" strike="noStrike" kern="1200" cap="none" spc="0" normalizeH="0" baseline="0" noProof="0" dirty="0">
                <a:ln>
                  <a:noFill/>
                </a:ln>
                <a:solidFill>
                  <a:srgbClr val="156082"/>
                </a:solidFill>
                <a:effectLst/>
                <a:uLnTx/>
                <a:uFillTx/>
                <a:latin typeface="+mn-lt"/>
                <a:ea typeface="+mn-ea"/>
                <a:cs typeface="Calibri" pitchFamily="34" charset="0"/>
              </a:rPr>
              <a:t>Metode</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tilrettelagt e-læring</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oftest med støttemateriell for hjelpere/støttepersoner (egen seksjon)</a:t>
            </a:r>
          </a:p>
        </p:txBody>
      </p:sp>
      <p:grpSp>
        <p:nvGrpSpPr>
          <p:cNvPr id="3" name="Gruppe 2">
            <a:extLst>
              <a:ext uri="{FF2B5EF4-FFF2-40B4-BE49-F238E27FC236}">
                <a16:creationId xmlns:a16="http://schemas.microsoft.com/office/drawing/2014/main" id="{7E44E6CC-E05A-BEB3-7D1F-EDC697A6DD97}"/>
              </a:ext>
            </a:extLst>
          </p:cNvPr>
          <p:cNvGrpSpPr/>
          <p:nvPr/>
        </p:nvGrpSpPr>
        <p:grpSpPr>
          <a:xfrm>
            <a:off x="318414" y="1549912"/>
            <a:ext cx="1036002" cy="4260981"/>
            <a:chOff x="705066" y="1738275"/>
            <a:chExt cx="1036002" cy="4260981"/>
          </a:xfrm>
        </p:grpSpPr>
        <p:pic>
          <p:nvPicPr>
            <p:cNvPr id="5" name="Grafikk 4">
              <a:extLst>
                <a:ext uri="{FF2B5EF4-FFF2-40B4-BE49-F238E27FC236}">
                  <a16:creationId xmlns:a16="http://schemas.microsoft.com/office/drawing/2014/main" id="{63B75ACB-98E6-2F18-B3B8-250511F6ED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066" y="4963254"/>
              <a:ext cx="1036002" cy="1036002"/>
            </a:xfrm>
            <a:prstGeom prst="rect">
              <a:avLst/>
            </a:prstGeom>
          </p:spPr>
        </p:pic>
        <p:pic>
          <p:nvPicPr>
            <p:cNvPr id="7" name="Grafikk 6">
              <a:extLst>
                <a:ext uri="{FF2B5EF4-FFF2-40B4-BE49-F238E27FC236}">
                  <a16:creationId xmlns:a16="http://schemas.microsoft.com/office/drawing/2014/main" id="{66169ED9-BA87-62D6-E391-1FD32B163D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066" y="3385499"/>
              <a:ext cx="1036002" cy="1036002"/>
            </a:xfrm>
            <a:prstGeom prst="rect">
              <a:avLst/>
            </a:prstGeom>
          </p:spPr>
        </p:pic>
        <p:pic>
          <p:nvPicPr>
            <p:cNvPr id="9" name="Grafikk 8">
              <a:extLst>
                <a:ext uri="{FF2B5EF4-FFF2-40B4-BE49-F238E27FC236}">
                  <a16:creationId xmlns:a16="http://schemas.microsoft.com/office/drawing/2014/main" id="{2A102F1C-B584-17DF-4A7A-3DAB77AEAE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066" y="1738275"/>
              <a:ext cx="1036002" cy="1036002"/>
            </a:xfrm>
            <a:prstGeom prst="rect">
              <a:avLst/>
            </a:prstGeom>
          </p:spPr>
        </p:pic>
      </p:grpSp>
    </p:spTree>
    <p:extLst>
      <p:ext uri="{BB962C8B-B14F-4D97-AF65-F5344CB8AC3E}">
        <p14:creationId xmlns:p14="http://schemas.microsoft.com/office/powerpoint/2010/main" val="1427062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Sylinder 36">
            <a:extLst>
              <a:ext uri="{FF2B5EF4-FFF2-40B4-BE49-F238E27FC236}">
                <a16:creationId xmlns:a16="http://schemas.microsoft.com/office/drawing/2014/main" id="{AEA0F8AB-9941-E813-434F-5EEFCFCADAB2}"/>
              </a:ext>
            </a:extLst>
          </p:cNvPr>
          <p:cNvSpPr txBox="1"/>
          <p:nvPr/>
        </p:nvSpPr>
        <p:spPr>
          <a:xfrm>
            <a:off x="0" y="13081"/>
            <a:ext cx="9053945" cy="707886"/>
          </a:xfrm>
          <a:prstGeom prst="rect">
            <a:avLst/>
          </a:prstGeom>
          <a:noFill/>
        </p:spPr>
        <p:txBody>
          <a:bodyPr wrap="square" rtlCol="0">
            <a:spAutoFit/>
          </a:bodyPr>
          <a:lstStyle/>
          <a:p>
            <a:pPr marL="180975"/>
            <a:r>
              <a:rPr lang="nb-NO" sz="2000" b="1" dirty="0">
                <a:solidFill>
                  <a:srgbClr val="156082"/>
                </a:solidFill>
              </a:rPr>
              <a:t>Slik kan dere </a:t>
            </a:r>
            <a:r>
              <a:rPr lang="nb-NO" sz="2000" b="1" dirty="0">
                <a:solidFill>
                  <a:srgbClr val="E97132"/>
                </a:solidFill>
              </a:rPr>
              <a:t>bruke</a:t>
            </a:r>
            <a:r>
              <a:rPr lang="nb-NO" sz="2000" b="1" dirty="0">
                <a:solidFill>
                  <a:srgbClr val="156082"/>
                </a:solidFill>
              </a:rPr>
              <a:t> Kardes e-læringsressurser</a:t>
            </a:r>
          </a:p>
          <a:p>
            <a:pPr marL="180975"/>
            <a:r>
              <a:rPr lang="nb-NO" sz="2000" b="1" dirty="0">
                <a:solidFill>
                  <a:srgbClr val="156082"/>
                </a:solidFill>
              </a:rPr>
              <a:t>fra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E97132"/>
                </a:solidFill>
              </a:rPr>
              <a:t> </a:t>
            </a:r>
            <a:r>
              <a:rPr lang="nb-NO" sz="2000" b="1" dirty="0">
                <a:solidFill>
                  <a:srgbClr val="156082"/>
                </a:solidFill>
              </a:rPr>
              <a:t>i tjenesteyting</a:t>
            </a:r>
            <a:endParaRPr lang="nb-NO" sz="2000" b="1" dirty="0">
              <a:solidFill>
                <a:srgbClr val="E97132"/>
              </a:solidFill>
            </a:endParaRPr>
          </a:p>
        </p:txBody>
      </p:sp>
      <p:grpSp>
        <p:nvGrpSpPr>
          <p:cNvPr id="21" name="Gruppe 20">
            <a:extLst>
              <a:ext uri="{FF2B5EF4-FFF2-40B4-BE49-F238E27FC236}">
                <a16:creationId xmlns:a16="http://schemas.microsoft.com/office/drawing/2014/main" id="{F408BFC0-65CF-757E-9045-EA1F107CAB86}"/>
              </a:ext>
            </a:extLst>
          </p:cNvPr>
          <p:cNvGrpSpPr>
            <a:grpSpLocks noChangeAspect="1"/>
          </p:cNvGrpSpPr>
          <p:nvPr/>
        </p:nvGrpSpPr>
        <p:grpSpPr>
          <a:xfrm>
            <a:off x="10412690" y="248759"/>
            <a:ext cx="1779310" cy="1190637"/>
            <a:chOff x="3174598" y="1046003"/>
            <a:chExt cx="850048" cy="568815"/>
          </a:xfrm>
        </p:grpSpPr>
        <p:pic>
          <p:nvPicPr>
            <p:cNvPr id="13" name="Grafikk 12" descr="Mann med heldekkende fyll">
              <a:extLst>
                <a:ext uri="{FF2B5EF4-FFF2-40B4-BE49-F238E27FC236}">
                  <a16:creationId xmlns:a16="http://schemas.microsoft.com/office/drawing/2014/main" id="{A432A603-5787-487A-6895-6A71379EA3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4598" y="1046003"/>
              <a:ext cx="562465" cy="562465"/>
            </a:xfrm>
            <a:prstGeom prst="rect">
              <a:avLst/>
            </a:prstGeom>
          </p:spPr>
        </p:pic>
        <p:pic>
          <p:nvPicPr>
            <p:cNvPr id="14" name="Grafikk 13" descr="Mann med heldekkende fyll">
              <a:extLst>
                <a:ext uri="{FF2B5EF4-FFF2-40B4-BE49-F238E27FC236}">
                  <a16:creationId xmlns:a16="http://schemas.microsoft.com/office/drawing/2014/main" id="{A9DB693A-9760-D186-DFD4-D0F4909FEF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2181" y="1052353"/>
              <a:ext cx="562465" cy="562465"/>
            </a:xfrm>
            <a:prstGeom prst="rect">
              <a:avLst/>
            </a:prstGeom>
          </p:spPr>
        </p:pic>
      </p:grpSp>
      <p:grpSp>
        <p:nvGrpSpPr>
          <p:cNvPr id="2" name="Gruppe 1">
            <a:extLst>
              <a:ext uri="{FF2B5EF4-FFF2-40B4-BE49-F238E27FC236}">
                <a16:creationId xmlns:a16="http://schemas.microsoft.com/office/drawing/2014/main" id="{E73B7A32-B29E-54E3-ED4D-2FA1DEA0EE49}"/>
              </a:ext>
            </a:extLst>
          </p:cNvPr>
          <p:cNvGrpSpPr/>
          <p:nvPr/>
        </p:nvGrpSpPr>
        <p:grpSpPr>
          <a:xfrm>
            <a:off x="352065" y="1659557"/>
            <a:ext cx="11793184" cy="3785652"/>
            <a:chOff x="352065" y="1659557"/>
            <a:chExt cx="11793184" cy="3785652"/>
          </a:xfrm>
        </p:grpSpPr>
        <p:sp>
          <p:nvSpPr>
            <p:cNvPr id="5" name="TekstSylinder 4">
              <a:extLst>
                <a:ext uri="{FF2B5EF4-FFF2-40B4-BE49-F238E27FC236}">
                  <a16:creationId xmlns:a16="http://schemas.microsoft.com/office/drawing/2014/main" id="{D66CC7C0-8E87-E632-E96C-C72DF36C2B5C}"/>
                </a:ext>
              </a:extLst>
            </p:cNvPr>
            <p:cNvSpPr txBox="1"/>
            <p:nvPr/>
          </p:nvSpPr>
          <p:spPr>
            <a:xfrm>
              <a:off x="575970" y="1659557"/>
              <a:ext cx="11569279" cy="3785652"/>
            </a:xfrm>
            <a:prstGeom prst="rect">
              <a:avLst/>
            </a:prstGeom>
            <a:noFill/>
            <a:ln w="28575">
              <a:noFill/>
            </a:ln>
          </p:spPr>
          <p:txBody>
            <a:bodyPr wrap="square" rtlCol="0">
              <a:spAutoFit/>
            </a:bodyPr>
            <a:lstStyle/>
            <a:p>
              <a:r>
                <a:rPr lang="nb-NO" sz="2400" b="1" dirty="0">
                  <a:solidFill>
                    <a:srgbClr val="92D050"/>
                  </a:solidFill>
                </a:rPr>
                <a:t>Fase I</a:t>
              </a:r>
            </a:p>
            <a:p>
              <a:r>
                <a:rPr lang="nb-NO" sz="2400" dirty="0"/>
                <a:t>Brukersentrert samtale mellom tjenestemottaker og  tjenesteyter: </a:t>
              </a:r>
              <a:r>
                <a:rPr lang="nb-NO" sz="2400" b="1" dirty="0"/>
                <a:t>kartlegging, forventningsanalyse og behovsavklaring</a:t>
              </a:r>
              <a:r>
                <a:rPr lang="nb-NO" sz="2400" dirty="0"/>
                <a:t>, gjerne ved hjelp av eksisterende verktøy:</a:t>
              </a:r>
            </a:p>
            <a:p>
              <a:pPr marL="285750" indent="-285750">
                <a:buFont typeface="Arial" panose="020B0604020202020204" pitchFamily="34" charset="0"/>
                <a:buChar char="•"/>
              </a:pPr>
              <a:r>
                <a:rPr lang="nb-NO" sz="2400" dirty="0"/>
                <a:t>Spørsmål som tjenestemottakeren skal svare på: </a:t>
              </a:r>
              <a:br>
                <a:rPr lang="nb-NO" sz="2400" dirty="0"/>
              </a:br>
              <a:r>
                <a:rPr lang="nb-NO" sz="2400" dirty="0"/>
                <a:t>"Hvilken opplæring ønsker og trenger </a:t>
              </a:r>
              <a:r>
                <a:rPr lang="nb-NO" sz="2400" i="1" dirty="0"/>
                <a:t>jeg</a:t>
              </a:r>
              <a:r>
                <a:rPr lang="nb-NO" sz="2400" dirty="0"/>
                <a:t>?"</a:t>
              </a:r>
            </a:p>
            <a:p>
              <a:pPr marL="285750" indent="-285750">
                <a:buFont typeface="Arial" panose="020B0604020202020204" pitchFamily="34" charset="0"/>
                <a:buChar char="•"/>
              </a:pPr>
              <a:r>
                <a:rPr lang="nb-NO" sz="2400" dirty="0"/>
                <a:t>Kartlegging av behov, eksempelvis vha. IADL- og PADL-skjemaer (s. 21).</a:t>
              </a:r>
            </a:p>
            <a:p>
              <a:pPr marL="285750" indent="-285750">
                <a:buFont typeface="Arial" panose="020B0604020202020204" pitchFamily="34" charset="0"/>
                <a:buChar char="•"/>
              </a:pPr>
              <a:r>
                <a:rPr lang="nb-NO" sz="2400" dirty="0"/>
                <a:t>Se på e-læringsressurs(-er) sammen og velge ut tema(-er) som svarer til behovene.</a:t>
              </a:r>
            </a:p>
            <a:p>
              <a:endParaRPr lang="nb-NO" sz="2400" dirty="0"/>
            </a:p>
            <a:p>
              <a:r>
                <a:rPr lang="nb-NO" sz="2400" dirty="0"/>
                <a:t>Her avklares altså de viktigste </a:t>
              </a:r>
              <a:r>
                <a:rPr lang="nb-NO" sz="2400" b="1" dirty="0"/>
                <a:t>opplæringsbehovene</a:t>
              </a:r>
              <a:r>
                <a:rPr lang="nb-NO" sz="2400" dirty="0"/>
                <a:t> og legges konkrete  </a:t>
              </a:r>
              <a:r>
                <a:rPr lang="nb-NO" sz="2400" b="1" dirty="0"/>
                <a:t>opplæringsmål</a:t>
              </a:r>
              <a:r>
                <a:rPr lang="nb-NO" sz="2400" dirty="0"/>
                <a:t> for å kunne gjennomføre bestemte aktiviteter selvstendig.</a:t>
              </a:r>
            </a:p>
          </p:txBody>
        </p:sp>
        <p:cxnSp>
          <p:nvCxnSpPr>
            <p:cNvPr id="3" name="Rett linje 2">
              <a:extLst>
                <a:ext uri="{FF2B5EF4-FFF2-40B4-BE49-F238E27FC236}">
                  <a16:creationId xmlns:a16="http://schemas.microsoft.com/office/drawing/2014/main" id="{DE653040-6CC4-81A5-EB40-D6CD6380FEB9}"/>
                </a:ext>
              </a:extLst>
            </p:cNvPr>
            <p:cNvCxnSpPr>
              <a:cxnSpLocks/>
            </p:cNvCxnSpPr>
            <p:nvPr/>
          </p:nvCxnSpPr>
          <p:spPr>
            <a:xfrm>
              <a:off x="352065" y="1811962"/>
              <a:ext cx="0" cy="3528000"/>
            </a:xfrm>
            <a:prstGeom prst="line">
              <a:avLst/>
            </a:prstGeom>
            <a:ln w="142875">
              <a:solidFill>
                <a:srgbClr val="92D05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0018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Sylinder 36">
            <a:extLst>
              <a:ext uri="{FF2B5EF4-FFF2-40B4-BE49-F238E27FC236}">
                <a16:creationId xmlns:a16="http://schemas.microsoft.com/office/drawing/2014/main" id="{AEA0F8AB-9941-E813-434F-5EEFCFCADAB2}"/>
              </a:ext>
            </a:extLst>
          </p:cNvPr>
          <p:cNvSpPr txBox="1"/>
          <p:nvPr/>
        </p:nvSpPr>
        <p:spPr>
          <a:xfrm>
            <a:off x="0" y="13081"/>
            <a:ext cx="12192000" cy="707886"/>
          </a:xfrm>
          <a:prstGeom prst="rect">
            <a:avLst/>
          </a:prstGeom>
          <a:noFill/>
        </p:spPr>
        <p:txBody>
          <a:bodyPr wrap="square" rtlCol="0">
            <a:spAutoFit/>
          </a:bodyPr>
          <a:lstStyle/>
          <a:p>
            <a:pPr marL="180975"/>
            <a:r>
              <a:rPr lang="nb-NO" sz="2000" b="1" dirty="0">
                <a:solidFill>
                  <a:srgbClr val="156082"/>
                </a:solidFill>
              </a:rPr>
              <a:t>Slik kan dere </a:t>
            </a:r>
            <a:r>
              <a:rPr lang="nb-NO" sz="2000" b="1" dirty="0">
                <a:solidFill>
                  <a:srgbClr val="E97132"/>
                </a:solidFill>
              </a:rPr>
              <a:t>bruke</a:t>
            </a:r>
            <a:r>
              <a:rPr lang="nb-NO" sz="2000" b="1" dirty="0">
                <a:solidFill>
                  <a:srgbClr val="156082"/>
                </a:solidFill>
              </a:rPr>
              <a:t> Kardes e-læringsressurser</a:t>
            </a:r>
          </a:p>
          <a:p>
            <a:pPr marL="180975"/>
            <a:r>
              <a:rPr lang="nb-NO" sz="2000" b="1" dirty="0">
                <a:solidFill>
                  <a:srgbClr val="156082"/>
                </a:solidFill>
              </a:rPr>
              <a:t>fra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i tjenesteyting</a:t>
            </a:r>
            <a:endParaRPr lang="nb-NO" sz="2000" b="1" dirty="0">
              <a:solidFill>
                <a:srgbClr val="E97132"/>
              </a:solidFill>
            </a:endParaRPr>
          </a:p>
        </p:txBody>
      </p:sp>
      <p:grpSp>
        <p:nvGrpSpPr>
          <p:cNvPr id="21" name="Gruppe 20">
            <a:extLst>
              <a:ext uri="{FF2B5EF4-FFF2-40B4-BE49-F238E27FC236}">
                <a16:creationId xmlns:a16="http://schemas.microsoft.com/office/drawing/2014/main" id="{F9AAACAE-EBD5-7A94-2BCC-3F8B4C961DD9}"/>
              </a:ext>
            </a:extLst>
          </p:cNvPr>
          <p:cNvGrpSpPr>
            <a:grpSpLocks noChangeAspect="1"/>
          </p:cNvGrpSpPr>
          <p:nvPr/>
        </p:nvGrpSpPr>
        <p:grpSpPr>
          <a:xfrm>
            <a:off x="10438785" y="262051"/>
            <a:ext cx="1729390" cy="1157232"/>
            <a:chOff x="5995112" y="1052353"/>
            <a:chExt cx="850048" cy="568815"/>
          </a:xfrm>
        </p:grpSpPr>
        <p:pic>
          <p:nvPicPr>
            <p:cNvPr id="15" name="Grafikk 14" descr="Mann med heldekkende fyll">
              <a:extLst>
                <a:ext uri="{FF2B5EF4-FFF2-40B4-BE49-F238E27FC236}">
                  <a16:creationId xmlns:a16="http://schemas.microsoft.com/office/drawing/2014/main" id="{90375225-7A68-2311-DD85-4DAAA98BFA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5112" y="1052353"/>
              <a:ext cx="562465" cy="562465"/>
            </a:xfrm>
            <a:prstGeom prst="rect">
              <a:avLst/>
            </a:prstGeom>
          </p:spPr>
        </p:pic>
        <p:pic>
          <p:nvPicPr>
            <p:cNvPr id="17" name="Grafikk 16" descr="Mann med heldekkende fyll">
              <a:extLst>
                <a:ext uri="{FF2B5EF4-FFF2-40B4-BE49-F238E27FC236}">
                  <a16:creationId xmlns:a16="http://schemas.microsoft.com/office/drawing/2014/main" id="{9544FDEF-083F-EE7C-1AC1-2A3B2D9B6B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2695" y="1058703"/>
              <a:ext cx="562465" cy="562465"/>
            </a:xfrm>
            <a:prstGeom prst="rect">
              <a:avLst/>
            </a:prstGeom>
          </p:spPr>
        </p:pic>
      </p:grpSp>
      <p:grpSp>
        <p:nvGrpSpPr>
          <p:cNvPr id="3" name="Gruppe 2">
            <a:extLst>
              <a:ext uri="{FF2B5EF4-FFF2-40B4-BE49-F238E27FC236}">
                <a16:creationId xmlns:a16="http://schemas.microsoft.com/office/drawing/2014/main" id="{3AA6D30B-71C5-1913-FE3D-71211C163773}"/>
              </a:ext>
            </a:extLst>
          </p:cNvPr>
          <p:cNvGrpSpPr/>
          <p:nvPr/>
        </p:nvGrpSpPr>
        <p:grpSpPr>
          <a:xfrm>
            <a:off x="346725" y="1439491"/>
            <a:ext cx="11727463" cy="4524315"/>
            <a:chOff x="346725" y="1439491"/>
            <a:chExt cx="11727463" cy="4524315"/>
          </a:xfrm>
        </p:grpSpPr>
        <p:sp>
          <p:nvSpPr>
            <p:cNvPr id="38" name="TekstSylinder 37">
              <a:extLst>
                <a:ext uri="{FF2B5EF4-FFF2-40B4-BE49-F238E27FC236}">
                  <a16:creationId xmlns:a16="http://schemas.microsoft.com/office/drawing/2014/main" id="{F76DBFA5-77F4-2E07-4D56-61D9B104BD59}"/>
                </a:ext>
              </a:extLst>
            </p:cNvPr>
            <p:cNvSpPr txBox="1"/>
            <p:nvPr/>
          </p:nvSpPr>
          <p:spPr>
            <a:xfrm>
              <a:off x="600053" y="1439491"/>
              <a:ext cx="11474135" cy="4524315"/>
            </a:xfrm>
            <a:prstGeom prst="rect">
              <a:avLst/>
            </a:prstGeom>
            <a:noFill/>
            <a:ln w="28575">
              <a:noFill/>
            </a:ln>
          </p:spPr>
          <p:txBody>
            <a:bodyPr wrap="square" rtlCol="0">
              <a:spAutoFit/>
            </a:bodyPr>
            <a:lstStyle/>
            <a:p>
              <a:r>
                <a:rPr lang="nb-NO" sz="2400" b="1" dirty="0">
                  <a:solidFill>
                    <a:srgbClr val="FF6600"/>
                  </a:solidFill>
                </a:rPr>
                <a:t>Fase II</a:t>
              </a:r>
            </a:p>
            <a:p>
              <a:r>
                <a:rPr lang="nb-NO" sz="2400" dirty="0"/>
                <a:t>Tjenestemottaker og  tjenesteyter sammen går </a:t>
              </a:r>
              <a:r>
                <a:rPr lang="nb-NO" sz="2400" b="1" dirty="0"/>
                <a:t>grundig gjennom </a:t>
              </a:r>
              <a:r>
                <a:rPr lang="nb-NO" sz="2400" dirty="0"/>
                <a:t>temaene fra Fase I, ett og ett, i hensiktsmessig tempo for ønsket framdrift ut fra tjenestemottakerens forutsetninger og motivasjon.</a:t>
              </a:r>
            </a:p>
            <a:p>
              <a:r>
                <a:rPr lang="nb-NO" sz="2400" dirty="0"/>
                <a:t>Motivasjonsblomsten (s. 13) kan brukes for å synliggjøre verdien av å kunne mer innen behovsområder. Kanskje trengs flere "seanser".</a:t>
              </a:r>
            </a:p>
            <a:p>
              <a:endParaRPr lang="nb-NO" sz="2400" dirty="0"/>
            </a:p>
            <a:p>
              <a:r>
                <a:rPr lang="nb-NO" sz="2400" b="1" dirty="0"/>
                <a:t>I tillegg </a:t>
              </a:r>
              <a:r>
                <a:rPr lang="nb-NO" sz="2400" dirty="0"/>
                <a:t>gis opplæring i:</a:t>
              </a:r>
            </a:p>
            <a:p>
              <a:pPr marL="285750" indent="-285750">
                <a:buFont typeface="Arial" panose="020B0604020202020204" pitchFamily="34" charset="0"/>
                <a:buChar char="•"/>
              </a:pPr>
              <a:r>
                <a:rPr lang="nb-NO" sz="2400" dirty="0"/>
                <a:t>hvordan bruke e-læringsressursene best mulig for den aktuelle tjenestemottakeren, inkl. konkret opplæring av den tekniske bruken som fri rekkefølge, navigering, evt. quizer o.l.</a:t>
              </a:r>
            </a:p>
            <a:p>
              <a:pPr marL="285750" indent="-285750">
                <a:buFont typeface="Arial" panose="020B0604020202020204" pitchFamily="34" charset="0"/>
                <a:buChar char="•"/>
              </a:pPr>
              <a:r>
                <a:rPr lang="nb-NO" sz="2400" dirty="0"/>
                <a:t>når og hvor ofte e-læring skal brukes alene (f.eks. som del av en ukeplan, s. 16)</a:t>
              </a:r>
            </a:p>
          </p:txBody>
        </p:sp>
        <p:cxnSp>
          <p:nvCxnSpPr>
            <p:cNvPr id="2" name="Rett linje 1">
              <a:extLst>
                <a:ext uri="{FF2B5EF4-FFF2-40B4-BE49-F238E27FC236}">
                  <a16:creationId xmlns:a16="http://schemas.microsoft.com/office/drawing/2014/main" id="{A8987DD2-A39E-7B06-1E6E-AE0DDFD5E029}"/>
                </a:ext>
              </a:extLst>
            </p:cNvPr>
            <p:cNvCxnSpPr>
              <a:cxnSpLocks/>
            </p:cNvCxnSpPr>
            <p:nvPr/>
          </p:nvCxnSpPr>
          <p:spPr>
            <a:xfrm>
              <a:off x="346725" y="1567914"/>
              <a:ext cx="0" cy="4320000"/>
            </a:xfrm>
            <a:prstGeom prst="line">
              <a:avLst/>
            </a:prstGeom>
            <a:ln w="142875">
              <a:solidFill>
                <a:srgbClr val="FF66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58121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Sylinder 36">
            <a:extLst>
              <a:ext uri="{FF2B5EF4-FFF2-40B4-BE49-F238E27FC236}">
                <a16:creationId xmlns:a16="http://schemas.microsoft.com/office/drawing/2014/main" id="{AEA0F8AB-9941-E813-434F-5EEFCFCADAB2}"/>
              </a:ext>
            </a:extLst>
          </p:cNvPr>
          <p:cNvSpPr txBox="1"/>
          <p:nvPr/>
        </p:nvSpPr>
        <p:spPr>
          <a:xfrm>
            <a:off x="0" y="13081"/>
            <a:ext cx="12192000" cy="707886"/>
          </a:xfrm>
          <a:prstGeom prst="rect">
            <a:avLst/>
          </a:prstGeom>
          <a:noFill/>
        </p:spPr>
        <p:txBody>
          <a:bodyPr wrap="square" rtlCol="0">
            <a:spAutoFit/>
          </a:bodyPr>
          <a:lstStyle/>
          <a:p>
            <a:pPr marL="180975"/>
            <a:r>
              <a:rPr lang="nb-NO" sz="2000" b="1" dirty="0">
                <a:solidFill>
                  <a:srgbClr val="156082"/>
                </a:solidFill>
              </a:rPr>
              <a:t>Slik kan dere </a:t>
            </a:r>
            <a:r>
              <a:rPr lang="nb-NO" sz="2000" b="1" dirty="0">
                <a:solidFill>
                  <a:srgbClr val="E97132"/>
                </a:solidFill>
              </a:rPr>
              <a:t>bruke</a:t>
            </a:r>
            <a:r>
              <a:rPr lang="nb-NO" sz="2000" b="1" dirty="0">
                <a:solidFill>
                  <a:srgbClr val="156082"/>
                </a:solidFill>
              </a:rPr>
              <a:t> Kardes e-læringsressurser</a:t>
            </a:r>
          </a:p>
          <a:p>
            <a:pPr marL="180975"/>
            <a:r>
              <a:rPr lang="nb-NO" sz="2000" b="1" dirty="0">
                <a:solidFill>
                  <a:srgbClr val="156082"/>
                </a:solidFill>
              </a:rPr>
              <a:t>fra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E97132"/>
                </a:solidFill>
              </a:rPr>
              <a:t> </a:t>
            </a:r>
            <a:r>
              <a:rPr lang="nb-NO" sz="2000" b="1" dirty="0">
                <a:solidFill>
                  <a:srgbClr val="156082"/>
                </a:solidFill>
              </a:rPr>
              <a:t>i tjenesteyting</a:t>
            </a:r>
            <a:endParaRPr lang="nb-NO" sz="2000" b="1" dirty="0">
              <a:solidFill>
                <a:srgbClr val="E97132"/>
              </a:solidFill>
            </a:endParaRPr>
          </a:p>
        </p:txBody>
      </p:sp>
      <p:grpSp>
        <p:nvGrpSpPr>
          <p:cNvPr id="3" name="Gruppe 2">
            <a:extLst>
              <a:ext uri="{FF2B5EF4-FFF2-40B4-BE49-F238E27FC236}">
                <a16:creationId xmlns:a16="http://schemas.microsoft.com/office/drawing/2014/main" id="{F1B4F2C0-B2E6-BC54-41B8-DF158B9F2FB2}"/>
              </a:ext>
            </a:extLst>
          </p:cNvPr>
          <p:cNvGrpSpPr/>
          <p:nvPr/>
        </p:nvGrpSpPr>
        <p:grpSpPr>
          <a:xfrm>
            <a:off x="343813" y="2384087"/>
            <a:ext cx="10282622" cy="2016000"/>
            <a:chOff x="343813" y="2384087"/>
            <a:chExt cx="10282622" cy="1938992"/>
          </a:xfrm>
        </p:grpSpPr>
        <p:sp>
          <p:nvSpPr>
            <p:cNvPr id="7" name="TekstSylinder 6">
              <a:extLst>
                <a:ext uri="{FF2B5EF4-FFF2-40B4-BE49-F238E27FC236}">
                  <a16:creationId xmlns:a16="http://schemas.microsoft.com/office/drawing/2014/main" id="{E1C45B49-ED7A-BCC7-8CA1-9E8AE5C32CF7}"/>
                </a:ext>
              </a:extLst>
            </p:cNvPr>
            <p:cNvSpPr txBox="1"/>
            <p:nvPr/>
          </p:nvSpPr>
          <p:spPr>
            <a:xfrm>
              <a:off x="585951" y="2384087"/>
              <a:ext cx="10040484" cy="1938992"/>
            </a:xfrm>
            <a:prstGeom prst="rect">
              <a:avLst/>
            </a:prstGeom>
            <a:noFill/>
            <a:ln w="28575">
              <a:noFill/>
            </a:ln>
          </p:spPr>
          <p:txBody>
            <a:bodyPr wrap="square" rtlCol="0">
              <a:spAutoFit/>
            </a:bodyPr>
            <a:lstStyle/>
            <a:p>
              <a:r>
                <a:rPr lang="nb-NO" sz="2400" b="1" dirty="0">
                  <a:solidFill>
                    <a:schemeClr val="accent5">
                      <a:lumMod val="60000"/>
                      <a:lumOff val="40000"/>
                    </a:schemeClr>
                  </a:solidFill>
                </a:rPr>
                <a:t>Fase III</a:t>
              </a:r>
            </a:p>
            <a:p>
              <a:r>
                <a:rPr lang="nb-NO" sz="2400" dirty="0"/>
                <a:t>Tjenestemottaker bruker e-læring alene etter planen fra Fase II, og får oppfølging av alenebruken av tjenesteyter.</a:t>
              </a:r>
            </a:p>
            <a:p>
              <a:r>
                <a:rPr lang="nb-NO" sz="2400" dirty="0"/>
                <a:t>Tjenesteyter bør notere evt. behov for repetisjon av opplæring eller understøtte mindre korreksjoner umiddelbart.</a:t>
              </a:r>
            </a:p>
          </p:txBody>
        </p:sp>
        <p:cxnSp>
          <p:nvCxnSpPr>
            <p:cNvPr id="2" name="Rett linje 1">
              <a:extLst>
                <a:ext uri="{FF2B5EF4-FFF2-40B4-BE49-F238E27FC236}">
                  <a16:creationId xmlns:a16="http://schemas.microsoft.com/office/drawing/2014/main" id="{AEC0E7FC-C0A2-4279-EE13-708CC2601B24}"/>
                </a:ext>
              </a:extLst>
            </p:cNvPr>
            <p:cNvCxnSpPr>
              <a:cxnSpLocks/>
            </p:cNvCxnSpPr>
            <p:nvPr/>
          </p:nvCxnSpPr>
          <p:spPr>
            <a:xfrm>
              <a:off x="343813" y="2499717"/>
              <a:ext cx="0" cy="1692000"/>
            </a:xfrm>
            <a:prstGeom prst="line">
              <a:avLst/>
            </a:prstGeom>
            <a:ln w="142875">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grpSp>
      <p:pic>
        <p:nvPicPr>
          <p:cNvPr id="19" name="Grafikk 18" descr="Mann med heldekkende fyll">
            <a:extLst>
              <a:ext uri="{FF2B5EF4-FFF2-40B4-BE49-F238E27FC236}">
                <a16:creationId xmlns:a16="http://schemas.microsoft.com/office/drawing/2014/main" id="{D87144D6-949C-40EB-9B55-3A223FA253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7311" y="287007"/>
            <a:ext cx="1114139" cy="1114139"/>
          </a:xfrm>
          <a:prstGeom prst="rect">
            <a:avLst/>
          </a:prstGeom>
        </p:spPr>
      </p:pic>
    </p:spTree>
    <p:extLst>
      <p:ext uri="{BB962C8B-B14F-4D97-AF65-F5344CB8AC3E}">
        <p14:creationId xmlns:p14="http://schemas.microsoft.com/office/powerpoint/2010/main" val="1339185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Sylinder 36">
            <a:extLst>
              <a:ext uri="{FF2B5EF4-FFF2-40B4-BE49-F238E27FC236}">
                <a16:creationId xmlns:a16="http://schemas.microsoft.com/office/drawing/2014/main" id="{AEA0F8AB-9941-E813-434F-5EEFCFCADAB2}"/>
              </a:ext>
            </a:extLst>
          </p:cNvPr>
          <p:cNvSpPr txBox="1"/>
          <p:nvPr/>
        </p:nvSpPr>
        <p:spPr>
          <a:xfrm>
            <a:off x="0" y="13081"/>
            <a:ext cx="7891055" cy="707886"/>
          </a:xfrm>
          <a:prstGeom prst="rect">
            <a:avLst/>
          </a:prstGeom>
          <a:noFill/>
        </p:spPr>
        <p:txBody>
          <a:bodyPr wrap="square" rtlCol="0">
            <a:spAutoFit/>
          </a:bodyPr>
          <a:lstStyle/>
          <a:p>
            <a:pPr marL="180975"/>
            <a:r>
              <a:rPr lang="nb-NO" sz="2000" b="1" dirty="0">
                <a:solidFill>
                  <a:srgbClr val="156082"/>
                </a:solidFill>
              </a:rPr>
              <a:t>Slik kan dere </a:t>
            </a:r>
            <a:r>
              <a:rPr lang="nb-NO" sz="2000" b="1" dirty="0">
                <a:solidFill>
                  <a:srgbClr val="E97132"/>
                </a:solidFill>
              </a:rPr>
              <a:t>bruke</a:t>
            </a:r>
            <a:r>
              <a:rPr lang="nb-NO" sz="2000" b="1" dirty="0">
                <a:solidFill>
                  <a:srgbClr val="156082"/>
                </a:solidFill>
              </a:rPr>
              <a:t> Kardes e-læringsressurser</a:t>
            </a:r>
          </a:p>
          <a:p>
            <a:pPr marL="180975"/>
            <a:r>
              <a:rPr lang="nb-NO" sz="2000" b="1" dirty="0">
                <a:solidFill>
                  <a:srgbClr val="156082"/>
                </a:solidFill>
              </a:rPr>
              <a:t>fra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E97132"/>
                </a:solidFill>
              </a:rPr>
              <a:t> </a:t>
            </a:r>
            <a:r>
              <a:rPr lang="nb-NO" sz="2000" b="1" dirty="0">
                <a:solidFill>
                  <a:srgbClr val="156082"/>
                </a:solidFill>
              </a:rPr>
              <a:t>i tjenesteyting</a:t>
            </a:r>
            <a:endParaRPr lang="nb-NO" sz="2000" b="1" dirty="0">
              <a:solidFill>
                <a:srgbClr val="E97132"/>
              </a:solidFill>
            </a:endParaRPr>
          </a:p>
        </p:txBody>
      </p:sp>
      <p:grpSp>
        <p:nvGrpSpPr>
          <p:cNvPr id="3" name="Gruppe 2">
            <a:extLst>
              <a:ext uri="{FF2B5EF4-FFF2-40B4-BE49-F238E27FC236}">
                <a16:creationId xmlns:a16="http://schemas.microsoft.com/office/drawing/2014/main" id="{2F5714E2-0B15-327D-9671-5144EC8A31D3}"/>
              </a:ext>
            </a:extLst>
          </p:cNvPr>
          <p:cNvGrpSpPr/>
          <p:nvPr/>
        </p:nvGrpSpPr>
        <p:grpSpPr>
          <a:xfrm>
            <a:off x="352346" y="1390631"/>
            <a:ext cx="11569489" cy="3785652"/>
            <a:chOff x="352346" y="1390631"/>
            <a:chExt cx="11569489" cy="3785652"/>
          </a:xfrm>
        </p:grpSpPr>
        <p:sp>
          <p:nvSpPr>
            <p:cNvPr id="8" name="TekstSylinder 7">
              <a:extLst>
                <a:ext uri="{FF2B5EF4-FFF2-40B4-BE49-F238E27FC236}">
                  <a16:creationId xmlns:a16="http://schemas.microsoft.com/office/drawing/2014/main" id="{BB9F2AF7-E013-EE4D-9785-BE2D41C38F8F}"/>
                </a:ext>
              </a:extLst>
            </p:cNvPr>
            <p:cNvSpPr txBox="1"/>
            <p:nvPr/>
          </p:nvSpPr>
          <p:spPr>
            <a:xfrm>
              <a:off x="633908" y="1390631"/>
              <a:ext cx="11287927" cy="3785652"/>
            </a:xfrm>
            <a:prstGeom prst="rect">
              <a:avLst/>
            </a:prstGeom>
            <a:noFill/>
            <a:ln w="28575">
              <a:noFill/>
            </a:ln>
          </p:spPr>
          <p:txBody>
            <a:bodyPr wrap="square" rtlCol="0">
              <a:spAutoFit/>
            </a:bodyPr>
            <a:lstStyle/>
            <a:p>
              <a:r>
                <a:rPr lang="nb-NO" sz="2400" b="1" dirty="0">
                  <a:solidFill>
                    <a:srgbClr val="00B0F0"/>
                  </a:solidFill>
                </a:rPr>
                <a:t>Fase IV</a:t>
              </a:r>
            </a:p>
            <a:p>
              <a:r>
                <a:rPr lang="nb-NO" sz="2400" dirty="0"/>
                <a:t>Endelig målsetting:</a:t>
              </a:r>
            </a:p>
            <a:p>
              <a:r>
                <a:rPr lang="nb-NO" sz="2400" dirty="0"/>
                <a:t>Tjenestemottaker mestrer å gjøre i praksis og selvstendig det han/hun har e-lært, og får oppfølging av tjenesteyter.</a:t>
              </a:r>
            </a:p>
            <a:p>
              <a:endParaRPr lang="nb-NO" sz="2400" dirty="0"/>
            </a:p>
            <a:p>
              <a:r>
                <a:rPr lang="nb-NO" sz="2400" b="1" dirty="0"/>
                <a:t>Underveis- og sluttevaluering</a:t>
              </a:r>
              <a:r>
                <a:rPr lang="nb-NO" sz="2400" dirty="0"/>
                <a:t>: Er/blir opplærings-mål(-ene) oppnådd?</a:t>
              </a:r>
            </a:p>
            <a:p>
              <a:r>
                <a:rPr lang="nb-NO" sz="2400" dirty="0"/>
                <a:t>Konkret planlegging av repetisjoner, Overlæring bør benyttes. Dvs. at den det gjelder trener mange flere ganger enn til han/hun mestrer noe for første gang. </a:t>
              </a:r>
            </a:p>
            <a:p>
              <a:r>
                <a:rPr lang="nb-NO" sz="2400" dirty="0"/>
                <a:t>Tilbake til Fase I, II eller III, avhengig av situasjon, behov eller evalueringsresultat. Det kan være aktuelt å stille nye opplæringsmål i Fase I.</a:t>
              </a:r>
            </a:p>
          </p:txBody>
        </p:sp>
        <p:cxnSp>
          <p:nvCxnSpPr>
            <p:cNvPr id="2" name="Rett linje 1">
              <a:extLst>
                <a:ext uri="{FF2B5EF4-FFF2-40B4-BE49-F238E27FC236}">
                  <a16:creationId xmlns:a16="http://schemas.microsoft.com/office/drawing/2014/main" id="{CBF8C71C-BF43-1727-BD5A-3CB53B5D0BD0}"/>
                </a:ext>
              </a:extLst>
            </p:cNvPr>
            <p:cNvCxnSpPr>
              <a:cxnSpLocks/>
            </p:cNvCxnSpPr>
            <p:nvPr/>
          </p:nvCxnSpPr>
          <p:spPr>
            <a:xfrm>
              <a:off x="352346" y="1547494"/>
              <a:ext cx="0" cy="3564000"/>
            </a:xfrm>
            <a:prstGeom prst="line">
              <a:avLst/>
            </a:prstGeom>
            <a:ln w="142875">
              <a:solidFill>
                <a:srgbClr val="00B0F0"/>
              </a:solidFill>
            </a:ln>
          </p:spPr>
          <p:style>
            <a:lnRef idx="2">
              <a:schemeClr val="accent1"/>
            </a:lnRef>
            <a:fillRef idx="0">
              <a:schemeClr val="accent1"/>
            </a:fillRef>
            <a:effectRef idx="1">
              <a:schemeClr val="accent1"/>
            </a:effectRef>
            <a:fontRef idx="minor">
              <a:schemeClr val="tx1"/>
            </a:fontRef>
          </p:style>
        </p:cxnSp>
      </p:grpSp>
      <p:pic>
        <p:nvPicPr>
          <p:cNvPr id="20" name="Grafikk 19" descr="Mann med heldekkende fyll">
            <a:extLst>
              <a:ext uri="{FF2B5EF4-FFF2-40B4-BE49-F238E27FC236}">
                <a16:creationId xmlns:a16="http://schemas.microsoft.com/office/drawing/2014/main" id="{82D76D9B-2FA2-361D-833E-F9D950F40E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8187" y="262051"/>
            <a:ext cx="1164053" cy="1164053"/>
          </a:xfrm>
          <a:prstGeom prst="rect">
            <a:avLst/>
          </a:prstGeom>
        </p:spPr>
      </p:pic>
    </p:spTree>
    <p:extLst>
      <p:ext uri="{BB962C8B-B14F-4D97-AF65-F5344CB8AC3E}">
        <p14:creationId xmlns:p14="http://schemas.microsoft.com/office/powerpoint/2010/main" val="374504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Sylinder 36">
            <a:extLst>
              <a:ext uri="{FF2B5EF4-FFF2-40B4-BE49-F238E27FC236}">
                <a16:creationId xmlns:a16="http://schemas.microsoft.com/office/drawing/2014/main" id="{AEA0F8AB-9941-E813-434F-5EEFCFCADAB2}"/>
              </a:ext>
            </a:extLst>
          </p:cNvPr>
          <p:cNvSpPr txBox="1"/>
          <p:nvPr/>
        </p:nvSpPr>
        <p:spPr>
          <a:xfrm>
            <a:off x="0" y="13081"/>
            <a:ext cx="12191999" cy="707886"/>
          </a:xfrm>
          <a:prstGeom prst="rect">
            <a:avLst/>
          </a:prstGeom>
          <a:noFill/>
        </p:spPr>
        <p:txBody>
          <a:bodyPr wrap="square" rtlCol="0">
            <a:spAutoFit/>
          </a:bodyPr>
          <a:lstStyle/>
          <a:p>
            <a:pPr marL="180975"/>
            <a:r>
              <a:rPr lang="nb-NO" sz="2000" b="1" dirty="0">
                <a:solidFill>
                  <a:srgbClr val="156082"/>
                </a:solidFill>
              </a:rPr>
              <a:t>Slik kan dere </a:t>
            </a:r>
            <a:r>
              <a:rPr lang="nb-NO" sz="2000" b="1" dirty="0">
                <a:solidFill>
                  <a:srgbClr val="E97132"/>
                </a:solidFill>
              </a:rPr>
              <a:t>bruke</a:t>
            </a:r>
            <a:r>
              <a:rPr lang="nb-NO" sz="2000" b="1" dirty="0">
                <a:solidFill>
                  <a:srgbClr val="156082"/>
                </a:solidFill>
              </a:rPr>
              <a:t> Kardes e-læringsressurser</a:t>
            </a:r>
          </a:p>
          <a:p>
            <a:pPr marL="180975"/>
            <a:r>
              <a:rPr lang="nb-NO" sz="2000" b="1" dirty="0">
                <a:solidFill>
                  <a:srgbClr val="156082"/>
                </a:solidFill>
              </a:rPr>
              <a:t>fra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i tjenesteyting</a:t>
            </a:r>
          </a:p>
        </p:txBody>
      </p:sp>
      <p:grpSp>
        <p:nvGrpSpPr>
          <p:cNvPr id="3" name="Gruppe 2">
            <a:extLst>
              <a:ext uri="{FF2B5EF4-FFF2-40B4-BE49-F238E27FC236}">
                <a16:creationId xmlns:a16="http://schemas.microsoft.com/office/drawing/2014/main" id="{CCB6CC6A-93DF-C48C-3EA4-6DAAC8999914}"/>
              </a:ext>
            </a:extLst>
          </p:cNvPr>
          <p:cNvGrpSpPr/>
          <p:nvPr/>
        </p:nvGrpSpPr>
        <p:grpSpPr>
          <a:xfrm>
            <a:off x="341115" y="1983266"/>
            <a:ext cx="11199726" cy="3564000"/>
            <a:chOff x="341115" y="1983266"/>
            <a:chExt cx="11199726" cy="3416320"/>
          </a:xfrm>
        </p:grpSpPr>
        <p:sp>
          <p:nvSpPr>
            <p:cNvPr id="21" name="TekstSylinder 20">
              <a:extLst>
                <a:ext uri="{FF2B5EF4-FFF2-40B4-BE49-F238E27FC236}">
                  <a16:creationId xmlns:a16="http://schemas.microsoft.com/office/drawing/2014/main" id="{70032BEC-0F7C-3276-5447-A5E3CF80761A}"/>
                </a:ext>
              </a:extLst>
            </p:cNvPr>
            <p:cNvSpPr txBox="1"/>
            <p:nvPr/>
          </p:nvSpPr>
          <p:spPr>
            <a:xfrm>
              <a:off x="660230" y="1983266"/>
              <a:ext cx="10880611" cy="3416320"/>
            </a:xfrm>
            <a:prstGeom prst="rect">
              <a:avLst/>
            </a:prstGeom>
            <a:noFill/>
            <a:ln w="28575">
              <a:noFill/>
            </a:ln>
          </p:spPr>
          <p:txBody>
            <a:bodyPr wrap="square" rtlCol="0">
              <a:spAutoFit/>
            </a:bodyPr>
            <a:lstStyle/>
            <a:p>
              <a:r>
                <a:rPr lang="nb-NO" sz="2400" b="1" dirty="0">
                  <a:solidFill>
                    <a:srgbClr val="C00000"/>
                  </a:solidFill>
                </a:rPr>
                <a:t>Fase V </a:t>
              </a:r>
              <a:r>
                <a:rPr lang="nb-NO" sz="2400" dirty="0"/>
                <a:t>Tjenestemottaker oppmuntres til å spre informasjon om e-læring blant andre mennesker med utviklingshemning i samme situasjon.</a:t>
              </a:r>
            </a:p>
            <a:p>
              <a:r>
                <a:rPr lang="nb-NO" sz="2400" dirty="0"/>
                <a:t>Dvs. at </a:t>
              </a:r>
              <a:r>
                <a:rPr lang="nb-NO" sz="2400" b="1" dirty="0"/>
                <a:t>tjenestemottakere</a:t>
              </a:r>
              <a:r>
                <a:rPr lang="nb-NO" sz="2400" dirty="0"/>
                <a:t> kan bli </a:t>
              </a:r>
              <a:r>
                <a:rPr lang="nb-NO" sz="2400" b="1" dirty="0"/>
                <a:t>ambassadører </a:t>
              </a:r>
              <a:r>
                <a:rPr lang="nb-NO" sz="2400" dirty="0"/>
                <a:t>som forteller om og demonstrerer e-læring for andre brukere.</a:t>
              </a:r>
            </a:p>
            <a:p>
              <a:r>
                <a:rPr lang="nb-NO" sz="2400" dirty="0"/>
                <a:t>Det kan være f.eks. på skolen, jobben eller dagsenteret, eller blant venner. Det kan med fordel også være tjenestemottakere som bor samme sted som han eller hun som allerede har tatt i bruk e-læring.</a:t>
              </a:r>
            </a:p>
            <a:p>
              <a:r>
                <a:rPr lang="nb-NO" sz="2400" b="1" dirty="0"/>
                <a:t>Tjenesteytere</a:t>
              </a:r>
              <a:r>
                <a:rPr lang="nb-NO" sz="2400" dirty="0"/>
                <a:t> kan også være ambassadører vis-a-vis tjenesteytere og andre kolleger som kan ha nytte av å fremme e-læring i sine stillinger.</a:t>
              </a:r>
            </a:p>
          </p:txBody>
        </p:sp>
        <p:cxnSp>
          <p:nvCxnSpPr>
            <p:cNvPr id="2" name="Rett linje 1">
              <a:extLst>
                <a:ext uri="{FF2B5EF4-FFF2-40B4-BE49-F238E27FC236}">
                  <a16:creationId xmlns:a16="http://schemas.microsoft.com/office/drawing/2014/main" id="{6B164A5B-FACB-1782-8BCC-EF5806876403}"/>
                </a:ext>
              </a:extLst>
            </p:cNvPr>
            <p:cNvCxnSpPr>
              <a:cxnSpLocks/>
            </p:cNvCxnSpPr>
            <p:nvPr/>
          </p:nvCxnSpPr>
          <p:spPr>
            <a:xfrm>
              <a:off x="341115" y="2101029"/>
              <a:ext cx="0" cy="3132000"/>
            </a:xfrm>
            <a:prstGeom prst="line">
              <a:avLst/>
            </a:prstGeom>
            <a:ln w="142875">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12" name="Gruppe 11">
            <a:extLst>
              <a:ext uri="{FF2B5EF4-FFF2-40B4-BE49-F238E27FC236}">
                <a16:creationId xmlns:a16="http://schemas.microsoft.com/office/drawing/2014/main" id="{E7F7FEEB-8716-A9C7-A9FD-7078BC17D984}"/>
              </a:ext>
            </a:extLst>
          </p:cNvPr>
          <p:cNvGrpSpPr>
            <a:grpSpLocks noChangeAspect="1"/>
          </p:cNvGrpSpPr>
          <p:nvPr/>
        </p:nvGrpSpPr>
        <p:grpSpPr>
          <a:xfrm>
            <a:off x="9284025" y="293495"/>
            <a:ext cx="2823368" cy="1101165"/>
            <a:chOff x="10132782" y="1414404"/>
            <a:chExt cx="1458432" cy="568815"/>
          </a:xfrm>
        </p:grpSpPr>
        <p:grpSp>
          <p:nvGrpSpPr>
            <p:cNvPr id="13" name="Gruppe 12">
              <a:extLst>
                <a:ext uri="{FF2B5EF4-FFF2-40B4-BE49-F238E27FC236}">
                  <a16:creationId xmlns:a16="http://schemas.microsoft.com/office/drawing/2014/main" id="{F84839F1-50F3-BC40-0822-8B82EBFDB1CB}"/>
                </a:ext>
              </a:extLst>
            </p:cNvPr>
            <p:cNvGrpSpPr/>
            <p:nvPr/>
          </p:nvGrpSpPr>
          <p:grpSpPr>
            <a:xfrm>
              <a:off x="10132782" y="1414404"/>
              <a:ext cx="1458432" cy="568815"/>
              <a:chOff x="10132782" y="1449039"/>
              <a:chExt cx="1458432" cy="568815"/>
            </a:xfrm>
          </p:grpSpPr>
          <p:grpSp>
            <p:nvGrpSpPr>
              <p:cNvPr id="15" name="Gruppe 14">
                <a:extLst>
                  <a:ext uri="{FF2B5EF4-FFF2-40B4-BE49-F238E27FC236}">
                    <a16:creationId xmlns:a16="http://schemas.microsoft.com/office/drawing/2014/main" id="{9668F390-FE87-BD74-E956-06D292216187}"/>
                  </a:ext>
                </a:extLst>
              </p:cNvPr>
              <p:cNvGrpSpPr/>
              <p:nvPr/>
            </p:nvGrpSpPr>
            <p:grpSpPr>
              <a:xfrm>
                <a:off x="10741166" y="1449039"/>
                <a:ext cx="850048" cy="568815"/>
                <a:chOff x="5730056" y="1216739"/>
                <a:chExt cx="850048" cy="568815"/>
              </a:xfrm>
              <a:solidFill>
                <a:srgbClr val="C00000"/>
              </a:solidFill>
            </p:grpSpPr>
            <p:pic>
              <p:nvPicPr>
                <p:cNvPr id="17" name="Grafikk 16" descr="Mann med heldekkende fyll">
                  <a:extLst>
                    <a:ext uri="{FF2B5EF4-FFF2-40B4-BE49-F238E27FC236}">
                      <a16:creationId xmlns:a16="http://schemas.microsoft.com/office/drawing/2014/main" id="{171AF0C9-47DD-504C-6735-BEC2B8FB9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0056" y="1216739"/>
                  <a:ext cx="562465" cy="562465"/>
                </a:xfrm>
                <a:prstGeom prst="rect">
                  <a:avLst/>
                </a:prstGeom>
              </p:spPr>
            </p:pic>
            <p:pic>
              <p:nvPicPr>
                <p:cNvPr id="18" name="Grafikk 17" descr="Mann med heldekkende fyll">
                  <a:extLst>
                    <a:ext uri="{FF2B5EF4-FFF2-40B4-BE49-F238E27FC236}">
                      <a16:creationId xmlns:a16="http://schemas.microsoft.com/office/drawing/2014/main" id="{33505BA4-9CC1-4FC7-DD98-D84F38D33D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7639" y="1223089"/>
                  <a:ext cx="562465" cy="562465"/>
                </a:xfrm>
                <a:prstGeom prst="rect">
                  <a:avLst/>
                </a:prstGeom>
              </p:spPr>
            </p:pic>
          </p:grpSp>
          <p:pic>
            <p:nvPicPr>
              <p:cNvPr id="16" name="Grafikk 15" descr="Mann med heldekkende fyll">
                <a:extLst>
                  <a:ext uri="{FF2B5EF4-FFF2-40B4-BE49-F238E27FC236}">
                    <a16:creationId xmlns:a16="http://schemas.microsoft.com/office/drawing/2014/main" id="{4A5292F8-3E13-92D1-2B3A-22CBDA4EC1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2782" y="1449039"/>
                <a:ext cx="562465" cy="562465"/>
              </a:xfrm>
              <a:prstGeom prst="rect">
                <a:avLst/>
              </a:prstGeom>
            </p:spPr>
          </p:pic>
        </p:grpSp>
        <p:cxnSp>
          <p:nvCxnSpPr>
            <p:cNvPr id="14" name="Rett pilkobling 13">
              <a:extLst>
                <a:ext uri="{FF2B5EF4-FFF2-40B4-BE49-F238E27FC236}">
                  <a16:creationId xmlns:a16="http://schemas.microsoft.com/office/drawing/2014/main" id="{9B121441-1772-4CF9-96E0-6D5CACCFD81B}"/>
                </a:ext>
              </a:extLst>
            </p:cNvPr>
            <p:cNvCxnSpPr>
              <a:cxnSpLocks/>
            </p:cNvCxnSpPr>
            <p:nvPr/>
          </p:nvCxnSpPr>
          <p:spPr>
            <a:xfrm>
              <a:off x="10607837" y="1669474"/>
              <a:ext cx="202528"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01933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a:extLst>
            <a:ext uri="{FF2B5EF4-FFF2-40B4-BE49-F238E27FC236}">
              <a16:creationId xmlns:a16="http://schemas.microsoft.com/office/drawing/2014/main" id="{4302EFE9-E55C-8720-AF8B-9200BEE8B1E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BFF0F96-5687-6269-1459-03763B1ED8C3}"/>
              </a:ext>
            </a:extLst>
          </p:cNvPr>
          <p:cNvSpPr>
            <a:spLocks noGrp="1"/>
          </p:cNvSpPr>
          <p:nvPr>
            <p:ph type="ctrTitle"/>
          </p:nvPr>
        </p:nvSpPr>
        <p:spPr>
          <a:xfrm>
            <a:off x="512618" y="336896"/>
            <a:ext cx="11679382" cy="2494965"/>
          </a:xfrm>
        </p:spPr>
        <p:txBody>
          <a:bodyPr anchor="t">
            <a:normAutofit fontScale="90000"/>
          </a:bodyPr>
          <a:lstStyle/>
          <a:p>
            <a:pPr algn="l"/>
            <a:r>
              <a:rPr lang="nb-NO" dirty="0">
                <a:solidFill>
                  <a:srgbClr val="156082"/>
                </a:solidFill>
              </a:rPr>
              <a:t>Del 6: Kurs/workshops og </a:t>
            </a:r>
            <a:br>
              <a:rPr lang="nb-NO" dirty="0">
                <a:solidFill>
                  <a:srgbClr val="156082"/>
                </a:solidFill>
              </a:rPr>
            </a:br>
            <a:r>
              <a:rPr lang="nb-NO" dirty="0">
                <a:solidFill>
                  <a:srgbClr val="156082"/>
                </a:solidFill>
              </a:rPr>
              <a:t>selvstudium</a:t>
            </a:r>
            <a:br>
              <a:rPr lang="nb-NO" dirty="0">
                <a:solidFill>
                  <a:srgbClr val="156082"/>
                </a:solidFill>
              </a:rPr>
            </a:br>
            <a:br>
              <a:rPr lang="nb-NO" sz="4400" dirty="0">
                <a:solidFill>
                  <a:srgbClr val="156082"/>
                </a:solidFill>
              </a:rPr>
            </a:br>
            <a:r>
              <a:rPr lang="nb-NO" sz="4400" dirty="0">
                <a:solidFill>
                  <a:srgbClr val="156082"/>
                </a:solidFill>
              </a:rPr>
              <a:t>Innhold i denne delen:</a:t>
            </a:r>
            <a:br>
              <a:rPr lang="nb-NO" sz="4400" dirty="0">
                <a:solidFill>
                  <a:srgbClr val="156082"/>
                </a:solidFill>
              </a:rPr>
            </a:br>
            <a:br>
              <a:rPr lang="nb-NO" sz="4400" dirty="0">
                <a:solidFill>
                  <a:srgbClr val="156082"/>
                </a:solidFill>
              </a:rPr>
            </a:br>
            <a:r>
              <a:rPr lang="nb-NO" sz="3600" dirty="0">
                <a:solidFill>
                  <a:srgbClr val="156082"/>
                </a:solidFill>
              </a:rPr>
              <a:t>Forberedelser, gjennomføring og anvendelse</a:t>
            </a:r>
            <a:br>
              <a:rPr lang="nb-NO" sz="3600" dirty="0">
                <a:solidFill>
                  <a:srgbClr val="156082"/>
                </a:solidFill>
              </a:rPr>
            </a:br>
            <a:r>
              <a:rPr lang="nb-NO" sz="3600" dirty="0">
                <a:solidFill>
                  <a:srgbClr val="156082"/>
                </a:solidFill>
              </a:rPr>
              <a:t>Tips for fysisk kurs eller workshop</a:t>
            </a:r>
            <a:br>
              <a:rPr lang="nb-NO" sz="3600" dirty="0">
                <a:solidFill>
                  <a:srgbClr val="156082"/>
                </a:solidFill>
              </a:rPr>
            </a:br>
            <a:r>
              <a:rPr lang="nb-NO" sz="3600" dirty="0">
                <a:solidFill>
                  <a:srgbClr val="156082"/>
                </a:solidFill>
              </a:rPr>
              <a:t>Tips for selvstudium </a:t>
            </a:r>
            <a:endParaRPr lang="nb-NO" dirty="0">
              <a:solidFill>
                <a:srgbClr val="156082"/>
              </a:solidFill>
            </a:endParaRPr>
          </a:p>
        </p:txBody>
      </p:sp>
      <p:grpSp>
        <p:nvGrpSpPr>
          <p:cNvPr id="3" name="Gruppe 2">
            <a:extLst>
              <a:ext uri="{FF2B5EF4-FFF2-40B4-BE49-F238E27FC236}">
                <a16:creationId xmlns:a16="http://schemas.microsoft.com/office/drawing/2014/main" id="{F59FF204-F667-D4DF-57D0-E48A2776E2D6}"/>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AF2431FC-6FDE-CE91-5301-E0A40733F2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707ADCB9-84B5-21C1-A890-B2DDD743E9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41D38181-F635-F010-F744-CE6D91C76341}"/>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1A1FD5FC-F8E1-61C0-A8D1-43ED04AD02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6EF71906-5C62-9B76-DA2B-43ED6D0F0C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5B9281DF-6ED4-3AEC-AC36-4328EB051CF7}"/>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3606416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475D-051C-1F2D-4239-323429356218}"/>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36BBF33D-40B1-0F4A-BBD8-149077C3E82C}"/>
              </a:ext>
            </a:extLst>
          </p:cNvPr>
          <p:cNvSpPr txBox="1"/>
          <p:nvPr/>
        </p:nvSpPr>
        <p:spPr>
          <a:xfrm>
            <a:off x="0" y="0"/>
            <a:ext cx="9531928" cy="707886"/>
          </a:xfrm>
          <a:prstGeom prst="rect">
            <a:avLst/>
          </a:prstGeom>
          <a:noFill/>
        </p:spPr>
        <p:txBody>
          <a:bodyPr wrap="square" rtlCol="0">
            <a:spAutoFit/>
          </a:bodyPr>
          <a:lstStyle/>
          <a:p>
            <a:pPr marL="180975"/>
            <a:r>
              <a:rPr lang="nb-NO" sz="2000" b="1" dirty="0">
                <a:solidFill>
                  <a:srgbClr val="E97132"/>
                </a:solidFill>
              </a:rPr>
              <a:t>Selvstudium </a:t>
            </a:r>
            <a:r>
              <a:rPr lang="nb-NO" sz="2000" b="1" dirty="0">
                <a:solidFill>
                  <a:srgbClr val="156082"/>
                </a:solidFill>
              </a:rPr>
              <a:t>av Kardes e-læringsressurser </a:t>
            </a:r>
          </a:p>
          <a:p>
            <a:pPr marL="180975"/>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r>
              <a:rPr lang="nb-NO" sz="2000" b="1" dirty="0">
                <a:solidFill>
                  <a:srgbClr val="E97132"/>
                </a:solidFill>
              </a:rPr>
              <a:t>Nyttige tips </a:t>
            </a:r>
          </a:p>
        </p:txBody>
      </p:sp>
      <p:sp>
        <p:nvSpPr>
          <p:cNvPr id="2" name="Plassholder for innhold 2">
            <a:extLst>
              <a:ext uri="{FF2B5EF4-FFF2-40B4-BE49-F238E27FC236}">
                <a16:creationId xmlns:a16="http://schemas.microsoft.com/office/drawing/2014/main" id="{3F15C930-D12A-81EB-7827-6113A1921E4B}"/>
              </a:ext>
            </a:extLst>
          </p:cNvPr>
          <p:cNvSpPr txBox="1">
            <a:spLocks/>
          </p:cNvSpPr>
          <p:nvPr/>
        </p:nvSpPr>
        <p:spPr>
          <a:xfrm>
            <a:off x="84774" y="962970"/>
            <a:ext cx="11729419" cy="5639946"/>
          </a:xfrm>
          <a:prstGeom prst="rect">
            <a:avLst/>
          </a:prstGeom>
        </p:spPr>
        <p:txBody>
          <a:bodyPr>
            <a:noAutofit/>
          </a:bodyPr>
          <a:lstStyle>
            <a:lvl1pPr marL="365760" indent="-256032" algn="l" rtl="0" eaLnBrk="1" latinLnBrk="0" hangingPunct="1">
              <a:spcBef>
                <a:spcPts val="300"/>
              </a:spcBef>
              <a:buClr>
                <a:srgbClr val="008080"/>
              </a:buClr>
              <a:buFont typeface="Arial" pitchFamily="34" charset="0"/>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rgbClr val="008080"/>
              </a:buClr>
              <a:buFont typeface="Arial" pitchFamily="34" charset="0"/>
              <a:buChar char="•"/>
              <a:defRPr kumimoji="0" sz="2600" kern="1200">
                <a:solidFill>
                  <a:schemeClr val="tx1"/>
                </a:solidFill>
                <a:latin typeface="Calibri" pitchFamily="34" charset="0"/>
                <a:ea typeface="+mn-ea"/>
                <a:cs typeface="Calibri" pitchFamily="34" charset="0"/>
              </a:defRPr>
            </a:lvl2pPr>
            <a:lvl3pPr marL="923544" indent="-219456" algn="l" rtl="0" eaLnBrk="1" latinLnBrk="0" hangingPunct="1">
              <a:spcBef>
                <a:spcPts val="300"/>
              </a:spcBef>
              <a:buClr>
                <a:srgbClr val="008080"/>
              </a:buClr>
              <a:buFont typeface="Arial" pitchFamily="34" charset="0"/>
              <a:buChar char="•"/>
              <a:defRPr kumimoji="0" sz="2400" kern="1200">
                <a:solidFill>
                  <a:schemeClr val="tx1"/>
                </a:solidFill>
                <a:latin typeface="Calibri" pitchFamily="34" charset="0"/>
                <a:ea typeface="+mn-ea"/>
                <a:cs typeface="Calibri" pitchFamily="34" charset="0"/>
              </a:defRPr>
            </a:lvl3pPr>
            <a:lvl4pPr marL="1179576" indent="-201168" algn="l" rtl="0" eaLnBrk="1" latinLnBrk="0" hangingPunct="1">
              <a:spcBef>
                <a:spcPts val="300"/>
              </a:spcBef>
              <a:buClr>
                <a:srgbClr val="008080"/>
              </a:buClr>
              <a:buFont typeface="Arial" pitchFamily="34" charset="0"/>
              <a:buChar char="•"/>
              <a:defRPr kumimoji="0" sz="2200" kern="1200">
                <a:solidFill>
                  <a:schemeClr val="tx1"/>
                </a:solidFill>
                <a:latin typeface="Calibri" pitchFamily="34" charset="0"/>
                <a:ea typeface="+mn-ea"/>
                <a:cs typeface="Calibri" pitchFamily="34" charset="0"/>
              </a:defRPr>
            </a:lvl4pPr>
            <a:lvl5pPr marL="1389888" indent="-182880" algn="l" rtl="0" eaLnBrk="1" latinLnBrk="0" hangingPunct="1">
              <a:spcBef>
                <a:spcPts val="300"/>
              </a:spcBef>
              <a:buClr>
                <a:srgbClr val="008080"/>
              </a:buClr>
              <a:buFont typeface="Arial" pitchFamily="34" charset="0"/>
              <a:buChar char="•"/>
              <a:defRPr kumimoji="0" sz="2000" kern="1200">
                <a:solidFill>
                  <a:schemeClr val="tx1"/>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lang="nb-NO" sz="1700" b="1" dirty="0">
                <a:solidFill>
                  <a:srgbClr val="156082"/>
                </a:solidFill>
                <a:latin typeface="+mn-lt"/>
              </a:rPr>
              <a:t>1. Forberedelser</a:t>
            </a:r>
            <a:endParaRPr kumimoji="0" lang="nb-NO" sz="1700" b="1" i="0" u="none" strike="noStrike" kern="1200" cap="none" spc="0" normalizeH="0" baseline="0" noProof="0" dirty="0">
              <a:ln>
                <a:noFill/>
              </a:ln>
              <a:solidFill>
                <a:srgbClr val="156082"/>
              </a:solidFill>
              <a:effectLst/>
              <a:uLnTx/>
              <a:uFillTx/>
              <a:latin typeface="+mn-lt"/>
              <a:ea typeface="+mn-ea"/>
              <a:cs typeface="Calibri" pitchFamily="34" charset="0"/>
            </a:endParaRP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lang="nb-NO" sz="1700" dirty="0">
                <a:solidFill>
                  <a:prstClr val="black"/>
                </a:solidFill>
                <a:latin typeface="+mn-lt"/>
              </a:rPr>
              <a:t>Bla gjennom </a:t>
            </a:r>
            <a:r>
              <a:rPr lang="nb-NO" sz="1700" i="1" dirty="0">
                <a:solidFill>
                  <a:prstClr val="black"/>
                </a:solidFill>
                <a:latin typeface="+mn-lt"/>
              </a:rPr>
              <a:t>hele</a:t>
            </a:r>
            <a:r>
              <a:rPr lang="nb-NO" sz="1700" dirty="0">
                <a:solidFill>
                  <a:prstClr val="black"/>
                </a:solidFill>
                <a:latin typeface="+mn-lt"/>
              </a:rPr>
              <a:t> verktøykassen for å få en oversikt av den.</a:t>
            </a:r>
            <a:endPar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lang="nb-NO" sz="1700" dirty="0">
                <a:solidFill>
                  <a:prstClr val="black"/>
                </a:solidFill>
                <a:latin typeface="+mn-lt"/>
              </a:rPr>
              <a:t>Velg et eller flere temaområder for e-læring som er av spesiell interesse eller relevans for din(e) tjenestemottaker(e). Bruk f.eks. sidene 5, 7-8 og 22-25 for å velge aktuell(e) e-læringsressurs(er). De fleste e-læringsressursene er ikke-lineære, dvs. at temaene som vises på hjemmesiden av ressursen kan tas i </a:t>
            </a:r>
            <a:r>
              <a:rPr lang="nb-NO" sz="1700" i="1" dirty="0">
                <a:solidFill>
                  <a:prstClr val="black"/>
                </a:solidFill>
                <a:latin typeface="+mn-lt"/>
              </a:rPr>
              <a:t>fri rekkefølge</a:t>
            </a:r>
            <a:r>
              <a:rPr lang="nb-NO" sz="1700" dirty="0">
                <a:solidFill>
                  <a:prstClr val="black"/>
                </a:solidFill>
                <a:latin typeface="+mn-lt"/>
              </a:rPr>
              <a:t>. Temaene er dermed også </a:t>
            </a:r>
            <a:r>
              <a:rPr lang="nb-NO" sz="1700" i="1" dirty="0">
                <a:solidFill>
                  <a:prstClr val="black"/>
                </a:solidFill>
                <a:latin typeface="+mn-lt"/>
              </a:rPr>
              <a:t>selvstendige</a:t>
            </a:r>
            <a:r>
              <a:rPr lang="nb-NO" sz="1700" dirty="0">
                <a:solidFill>
                  <a:prstClr val="black"/>
                </a:solidFill>
                <a:latin typeface="+mn-lt"/>
              </a:rPr>
              <a:t> kunnskapsenheter som kan brukes uavhengig av andre temaer. Det samme gjelder ofte for undertemaer. </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rPr>
              <a:t>Lag en konkret plan for </a:t>
            </a:r>
            <a:r>
              <a:rPr lang="nb-NO" sz="1700" dirty="0">
                <a:solidFill>
                  <a:prstClr val="black"/>
                </a:solidFill>
                <a:latin typeface="+mn-lt"/>
              </a:rPr>
              <a:t>selvstudiet, f.eks. hvilke dager og klokkeslett, og hvor lenge av gangen du skal jobbe med stoffet for senere å mestre å lære det bort.</a:t>
            </a:r>
            <a:endPar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kumimoji="0" lang="nb-NO" sz="1700" b="1" i="0" u="none" strike="noStrike" kern="1200" cap="none" spc="0" normalizeH="0" baseline="0" noProof="0" dirty="0">
                <a:ln>
                  <a:noFill/>
                </a:ln>
                <a:solidFill>
                  <a:srgbClr val="156082"/>
                </a:solidFill>
                <a:effectLst/>
                <a:uLnTx/>
                <a:uFillTx/>
                <a:latin typeface="+mn-lt"/>
                <a:ea typeface="+mn-ea"/>
                <a:cs typeface="Calibri" pitchFamily="34" charset="0"/>
              </a:rPr>
              <a:t>2. Gjennomføring</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rPr>
              <a:t>Gå til én e-læringsressurs av gangen. Gå gjennom ressursen tema for tema, og hvert undertema når slike fins. </a:t>
            </a:r>
            <a:br>
              <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rPr>
            </a:br>
            <a:r>
              <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rPr>
              <a:t>Gå også </a:t>
            </a:r>
            <a:r>
              <a:rPr kumimoji="0" lang="nb-NO" sz="1700" b="0" i="0" u="none" strike="noStrike" kern="1200" cap="none" spc="0" normalizeH="0" baseline="0" noProof="1">
                <a:ln>
                  <a:noFill/>
                </a:ln>
                <a:solidFill>
                  <a:prstClr val="black"/>
                </a:solidFill>
                <a:effectLst/>
                <a:uLnTx/>
                <a:uFillTx/>
                <a:latin typeface="+mn-lt"/>
                <a:ea typeface="+mn-ea"/>
                <a:cs typeface="Calibri" pitchFamily="34" charset="0"/>
              </a:rPr>
              <a:t>gjennom støttemateriellet som vanligvis fins under eget menypunkt for hjelpere/støttepersoner.</a:t>
            </a:r>
          </a:p>
          <a:p>
            <a:pPr marL="566738" marR="0" lvl="0" indent="-457200" algn="l" defTabSz="914400" rtl="0" eaLnBrk="1" fontAlgn="auto" latinLnBrk="0" hangingPunct="1">
              <a:lnSpc>
                <a:spcPct val="100000"/>
              </a:lnSpc>
              <a:spcBef>
                <a:spcPts val="300"/>
              </a:spcBef>
              <a:spcAft>
                <a:spcPts val="300"/>
              </a:spcAft>
              <a:buSzTx/>
              <a:buFont typeface="Arial" pitchFamily="34" charset="0"/>
              <a:buChar char="•"/>
              <a:tabLst/>
              <a:defRPr/>
            </a:pPr>
            <a:r>
              <a:rPr kumimoji="0" lang="nb-NO" sz="1700" b="0" i="0" u="none" strike="noStrike" kern="1200" cap="none" spc="0" normalizeH="0" baseline="0" noProof="1">
                <a:ln>
                  <a:noFill/>
                </a:ln>
                <a:solidFill>
                  <a:prstClr val="black"/>
                </a:solidFill>
                <a:effectLst/>
                <a:uLnTx/>
                <a:uFillTx/>
                <a:latin typeface="+mn-lt"/>
                <a:ea typeface="+mn-ea"/>
                <a:cs typeface="Calibri" pitchFamily="34" charset="0"/>
              </a:rPr>
              <a:t>N</a:t>
            </a:r>
            <a:r>
              <a:rPr lang="nb-NO" sz="1700" noProof="1">
                <a:solidFill>
                  <a:prstClr val="black"/>
                </a:solidFill>
                <a:latin typeface="+mn-lt"/>
              </a:rPr>
              <a:t>otér hvilke </a:t>
            </a:r>
            <a:r>
              <a:rPr lang="nb-NO" sz="1700" dirty="0">
                <a:solidFill>
                  <a:prstClr val="black"/>
                </a:solidFill>
                <a:latin typeface="+mn-lt"/>
              </a:rPr>
              <a:t>temaer og undertemaer og evt. støttemateriell som vil være særdeles nyttige for din(e) tjenestemottaker(e)</a:t>
            </a:r>
            <a:endPar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kumimoji="0" lang="nb-NO" sz="1700" b="1" i="0" u="none" strike="noStrike" kern="1200" cap="none" spc="0" normalizeH="0" baseline="0" noProof="0" dirty="0">
                <a:ln>
                  <a:noFill/>
                </a:ln>
                <a:solidFill>
                  <a:srgbClr val="156082"/>
                </a:solidFill>
                <a:effectLst/>
                <a:uLnTx/>
                <a:uFillTx/>
                <a:latin typeface="+mn-lt"/>
                <a:ea typeface="+mn-ea"/>
                <a:cs typeface="Calibri" pitchFamily="34" charset="0"/>
              </a:rPr>
              <a:t>3. Anvendelse</a:t>
            </a:r>
          </a:p>
          <a:p>
            <a:pPr marL="566738" indent="-457200">
              <a:spcAft>
                <a:spcPts val="300"/>
              </a:spcAft>
              <a:defRPr/>
            </a:pPr>
            <a:r>
              <a:rPr lang="nb-NO" sz="1700" dirty="0">
                <a:solidFill>
                  <a:prstClr val="black"/>
                </a:solidFill>
                <a:latin typeface="+mn-lt"/>
              </a:rPr>
              <a:t>Planlegg opplæring slik det foreslås i Del 2 (Metode for bruken ave-læringsressursene). </a:t>
            </a:r>
          </a:p>
          <a:p>
            <a:pPr marL="566738" indent="-457200">
              <a:spcAft>
                <a:spcPts val="300"/>
              </a:spcAft>
              <a:defRPr/>
            </a:pPr>
            <a:r>
              <a:rPr lang="nb-NO" sz="1700" dirty="0">
                <a:solidFill>
                  <a:prstClr val="black"/>
                </a:solidFill>
                <a:latin typeface="+mn-lt"/>
              </a:rPr>
              <a:t>Velg temaer og undertemaer for opplæringen. </a:t>
            </a:r>
            <a:r>
              <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rPr>
              <a:t>Lag en konkret timeplan for opplæring av </a:t>
            </a:r>
            <a:r>
              <a:rPr lang="nb-NO" sz="1700" dirty="0">
                <a:solidFill>
                  <a:prstClr val="black"/>
                </a:solidFill>
                <a:latin typeface="+mn-lt"/>
              </a:rPr>
              <a:t>bruken av e-læring for din(e) tjenestemottaker(e). </a:t>
            </a:r>
          </a:p>
          <a:p>
            <a:pPr marL="566738" indent="-457200">
              <a:spcAft>
                <a:spcPts val="300"/>
              </a:spcAft>
              <a:defRPr/>
            </a:pPr>
            <a:r>
              <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rPr>
              <a:t>Bruk gjerne </a:t>
            </a:r>
            <a:r>
              <a:rPr lang="nb-NO" sz="1700" dirty="0">
                <a:solidFill>
                  <a:prstClr val="black"/>
                </a:solidFill>
                <a:latin typeface="+mn-lt"/>
              </a:rPr>
              <a:t>planleggings- og oppfølgingsskjemaer som fins blant støttemateriellet i flere av e-læringsressursene (s. 17-18 og 30-31).</a:t>
            </a:r>
            <a:endParaRPr kumimoji="0" lang="nb-NO" sz="1700" b="0" i="0" u="none" strike="noStrike" kern="1200" cap="none" spc="0" normalizeH="0" baseline="0" noProof="0" dirty="0">
              <a:ln>
                <a:noFill/>
              </a:ln>
              <a:solidFill>
                <a:prstClr val="black"/>
              </a:solidFill>
              <a:effectLst/>
              <a:uLnTx/>
              <a:uFillTx/>
              <a:latin typeface="+mn-lt"/>
              <a:ea typeface="+mn-ea"/>
              <a:cs typeface="Calibri" pitchFamily="34" charset="0"/>
            </a:endParaRPr>
          </a:p>
        </p:txBody>
      </p:sp>
    </p:spTree>
    <p:extLst>
      <p:ext uri="{BB962C8B-B14F-4D97-AF65-F5344CB8AC3E}">
        <p14:creationId xmlns:p14="http://schemas.microsoft.com/office/powerpoint/2010/main" val="3268598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475D-051C-1F2D-4239-323429356218}"/>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36BBF33D-40B1-0F4A-BBD8-149077C3E82C}"/>
              </a:ext>
            </a:extLst>
          </p:cNvPr>
          <p:cNvSpPr txBox="1"/>
          <p:nvPr/>
        </p:nvSpPr>
        <p:spPr>
          <a:xfrm>
            <a:off x="0" y="0"/>
            <a:ext cx="12137249" cy="707886"/>
          </a:xfrm>
          <a:prstGeom prst="rect">
            <a:avLst/>
          </a:prstGeom>
          <a:noFill/>
        </p:spPr>
        <p:txBody>
          <a:bodyPr wrap="square" rtlCol="0">
            <a:spAutoFit/>
          </a:bodyPr>
          <a:lstStyle/>
          <a:p>
            <a:pPr marL="180975"/>
            <a:r>
              <a:rPr lang="nb-NO" sz="2000" b="1" dirty="0">
                <a:solidFill>
                  <a:srgbClr val="E97132"/>
                </a:solidFill>
              </a:rPr>
              <a:t>Webinar eller kurs/workshop </a:t>
            </a:r>
            <a:r>
              <a:rPr lang="nb-NO" sz="2000" b="1" dirty="0">
                <a:solidFill>
                  <a:srgbClr val="156082"/>
                </a:solidFill>
              </a:rPr>
              <a:t>om Kardes e-læringsressurser </a:t>
            </a:r>
          </a:p>
          <a:p>
            <a:pPr marL="180975"/>
            <a:r>
              <a:rPr lang="nb-NO" sz="2000" b="1" dirty="0">
                <a:solidFill>
                  <a:srgbClr val="156082"/>
                </a:solidFill>
              </a:rPr>
              <a:t>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r>
              <a:rPr lang="nb-NO" sz="2000" b="1" dirty="0">
                <a:solidFill>
                  <a:srgbClr val="E97132"/>
                </a:solidFill>
              </a:rPr>
              <a:t>Nyttige tips </a:t>
            </a:r>
            <a:endParaRPr lang="nb-NO" sz="2000" b="1" dirty="0">
              <a:solidFill>
                <a:srgbClr val="156082"/>
              </a:solidFill>
            </a:endParaRPr>
          </a:p>
        </p:txBody>
      </p:sp>
      <p:graphicFrame>
        <p:nvGraphicFramePr>
          <p:cNvPr id="3" name="Tabell 2">
            <a:extLst>
              <a:ext uri="{FF2B5EF4-FFF2-40B4-BE49-F238E27FC236}">
                <a16:creationId xmlns:a16="http://schemas.microsoft.com/office/drawing/2014/main" id="{FE0E5761-7530-FDA8-99EA-D477932F344C}"/>
              </a:ext>
            </a:extLst>
          </p:cNvPr>
          <p:cNvGraphicFramePr>
            <a:graphicFrameLocks noGrp="1"/>
          </p:cNvGraphicFramePr>
          <p:nvPr>
            <p:extLst>
              <p:ext uri="{D42A27DB-BD31-4B8C-83A1-F6EECF244321}">
                <p14:modId xmlns:p14="http://schemas.microsoft.com/office/powerpoint/2010/main" val="3018826477"/>
              </p:ext>
            </p:extLst>
          </p:nvPr>
        </p:nvGraphicFramePr>
        <p:xfrm>
          <a:off x="270485" y="1013888"/>
          <a:ext cx="11649568" cy="5654040"/>
        </p:xfrm>
        <a:graphic>
          <a:graphicData uri="http://schemas.openxmlformats.org/drawingml/2006/table">
            <a:tbl>
              <a:tblPr firstRow="1" bandRow="1">
                <a:tableStyleId>{8EC20E35-A176-4012-BC5E-935CFFF8708E}</a:tableStyleId>
              </a:tblPr>
              <a:tblGrid>
                <a:gridCol w="7413191">
                  <a:extLst>
                    <a:ext uri="{9D8B030D-6E8A-4147-A177-3AD203B41FA5}">
                      <a16:colId xmlns:a16="http://schemas.microsoft.com/office/drawing/2014/main" val="3412847784"/>
                    </a:ext>
                  </a:extLst>
                </a:gridCol>
                <a:gridCol w="4236377">
                  <a:extLst>
                    <a:ext uri="{9D8B030D-6E8A-4147-A177-3AD203B41FA5}">
                      <a16:colId xmlns:a16="http://schemas.microsoft.com/office/drawing/2014/main" val="3418195883"/>
                    </a:ext>
                  </a:extLst>
                </a:gridCol>
              </a:tblGrid>
              <a:tr h="324000">
                <a:tc gridSpan="2">
                  <a:txBody>
                    <a:bodyPr/>
                    <a:lstStyle/>
                    <a:p>
                      <a:pPr algn="ctr"/>
                      <a:r>
                        <a:rPr lang="nb-NO" sz="1600" dirty="0"/>
                        <a:t>Viktige punkter for vellykket kursarrangement når der er snakk om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hMerge="1">
                  <a:txBody>
                    <a:bodyPr/>
                    <a:lstStyle/>
                    <a:p>
                      <a:endParaRPr lang="nb-NO" dirty="0"/>
                    </a:p>
                  </a:txBody>
                  <a:tcPr/>
                </a:tc>
                <a:extLst>
                  <a:ext uri="{0D108BD9-81ED-4DB2-BD59-A6C34878D82A}">
                    <a16:rowId xmlns:a16="http://schemas.microsoft.com/office/drawing/2014/main" val="53457635"/>
                  </a:ext>
                </a:extLst>
              </a:tr>
              <a:tr h="324000">
                <a:tc>
                  <a:txBody>
                    <a:bodyPr/>
                    <a:lstStyle/>
                    <a:p>
                      <a:r>
                        <a:rPr lang="nb-NO" sz="1600" dirty="0">
                          <a:solidFill>
                            <a:srgbClr val="008080"/>
                          </a:solidFill>
                        </a:rPr>
                        <a:t>… fysisk kurs eller workshop:</a:t>
                      </a:r>
                    </a:p>
                  </a:txBody>
                  <a:tcP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nb-NO" sz="1600" dirty="0">
                          <a:solidFill>
                            <a:srgbClr val="008080"/>
                          </a:solidFill>
                        </a:rPr>
                        <a:t>… webinar: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96583663"/>
                  </a:ext>
                </a:extLst>
              </a:tr>
              <a:tr h="370840">
                <a:tc>
                  <a:txBody>
                    <a:bodyPr/>
                    <a:lstStyle/>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Utforme navn og kort beskrivelse for arrangementet.</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Bestem dato(er) og klokkeslett. Påse at datoen(e) ikke kolliderer med andre fagarrangementer (f.eks. konferanser) eller når mange har fri (fellesferien, jul, påske, høst- og vinterferie).</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For fysisk kurs, finn egnede lokaler med nødvendig teknisk utstyr. </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Lag program basert på denne verktøykassen. </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Inngå avtaler med innledere, en møteleder og flere praktiske hjelpere (og ha reserver som kan steppe inn ved behov).</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Lag et dekkende utgiftsbudsjett og kalkulér finansiering (deltakergebyr, tilskudd m.m.). Definer betalingsmetode for et evt. deltakergebyr.</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Inviter deltakere. Informer om transport, veifinning, overnatting o.l. Bruk flere kanaler som e-post, Facebook-grupper, annonser i fagtidsskrifter o.l. Gjenta flere ganger. Ha et system for påmelding av deltakere.</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Planlegg og bestill servering hvis fysisk kurs.</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Få inn innledernes foredrag digitalt, skriv ut program og evt. navneskilt.</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Organiser skilting og registrering på stedet hvis fysisk kurs.</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Ha en plan for etterarbeid som opprydding av lokaler (hvis fysisk kurs), forsendelser av presentasjoner og et digitalt evalueringsskjema til deltakerne, kursbevis, betalinger o.l.</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sz="1400" dirty="0"/>
                        <a:t>Dokumentér det som ble gjort (og ikke), til neste gang.</a:t>
                      </a:r>
                    </a:p>
                  </a:txBody>
                  <a:tcP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9538"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r>
                        <a:rPr lang="nb-NO" sz="1400" dirty="0"/>
                        <a:t>Følg spesielt punktene 1, 2, 4, 5 og 7 til venstre. </a:t>
                      </a:r>
                    </a:p>
                    <a:p>
                      <a:pPr marL="109538"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r>
                        <a:rPr lang="nb-NO" sz="1400" dirty="0"/>
                        <a:t>Bestem hvilket digitalt verktøy som skal benyttes (Teams, Zoom, Google </a:t>
                      </a:r>
                      <a:r>
                        <a:rPr lang="nb-NO" sz="1400" dirty="0" err="1"/>
                        <a:t>Meet</a:t>
                      </a:r>
                      <a:r>
                        <a:rPr lang="nb-NO" sz="1400" dirty="0"/>
                        <a:t>, Skype osv.) som skal benyttes.</a:t>
                      </a:r>
                    </a:p>
                    <a:p>
                      <a:pPr marL="109538"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r>
                        <a:rPr lang="nb-NO" sz="1400" dirty="0"/>
                        <a:t>Informer de møtedeltakerne om verktøyet og send møteinvitasjon til det digitale møtet med program og annen info.</a:t>
                      </a:r>
                    </a:p>
                    <a:p>
                      <a:pPr marL="109538"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r>
                        <a:rPr lang="nb-NO" sz="1400" dirty="0"/>
                        <a:t>De som godkjenner invitasjonen får vanligvis møtelenken automatisk lagret i kalenderen sin. Send likevel til alle deltakere møtelenke, passord/kode og annen teknisk informasjon. Bestem hvorvidt deltagerne skal kunne samhandle med foredragsholdere eller møtelederen, arbeide i grupper eller se opptak av kurset. Skaff evt. teknisk bistand til gjennomføring, for eksempel en person som behersker møteapplikasjonen svært godt.</a:t>
                      </a:r>
                    </a:p>
                    <a:p>
                      <a:pPr marL="109538"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r>
                        <a:rPr lang="nb-NO" sz="1400" dirty="0"/>
                        <a:t>Etterarbeidet består bl.a. om forsendelser av presentasjoner, kursbevis og et digitalt evalueringsskjema til deltakerne. </a:t>
                      </a:r>
                    </a:p>
                    <a:p>
                      <a:pPr marL="109538"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r>
                        <a:rPr lang="nb-NO" sz="1400" dirty="0"/>
                        <a:t>Det er også smart å dokumentere gjennomført arbeid for å arrangere neste webinar.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540028"/>
                  </a:ext>
                </a:extLst>
              </a:tr>
            </a:tbl>
          </a:graphicData>
        </a:graphic>
      </p:graphicFrame>
    </p:spTree>
    <p:extLst>
      <p:ext uri="{BB962C8B-B14F-4D97-AF65-F5344CB8AC3E}">
        <p14:creationId xmlns:p14="http://schemas.microsoft.com/office/powerpoint/2010/main" val="857553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a:extLst>
            <a:ext uri="{FF2B5EF4-FFF2-40B4-BE49-F238E27FC236}">
              <a16:creationId xmlns:a16="http://schemas.microsoft.com/office/drawing/2014/main" id="{4302EFE9-E55C-8720-AF8B-9200BEE8B1E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BFF0F96-5687-6269-1459-03763B1ED8C3}"/>
              </a:ext>
            </a:extLst>
          </p:cNvPr>
          <p:cNvSpPr>
            <a:spLocks noGrp="1"/>
          </p:cNvSpPr>
          <p:nvPr>
            <p:ph type="ctrTitle"/>
          </p:nvPr>
        </p:nvSpPr>
        <p:spPr>
          <a:xfrm>
            <a:off x="514070" y="336896"/>
            <a:ext cx="11485418" cy="2494965"/>
          </a:xfrm>
        </p:spPr>
        <p:txBody>
          <a:bodyPr anchor="t">
            <a:normAutofit fontScale="90000"/>
          </a:bodyPr>
          <a:lstStyle/>
          <a:p>
            <a:pPr algn="l"/>
            <a:r>
              <a:rPr lang="nb-NO" dirty="0">
                <a:solidFill>
                  <a:srgbClr val="156082"/>
                </a:solidFill>
              </a:rPr>
              <a:t>Del 7: Praktiske oppgaver </a:t>
            </a:r>
            <a:br>
              <a:rPr lang="nb-NO" dirty="0">
                <a:solidFill>
                  <a:srgbClr val="156082"/>
                </a:solidFill>
              </a:rPr>
            </a:br>
            <a:r>
              <a:rPr lang="nb-NO" dirty="0">
                <a:solidFill>
                  <a:srgbClr val="156082"/>
                </a:solidFill>
              </a:rPr>
              <a:t>for tjenesteytere</a:t>
            </a:r>
            <a:br>
              <a:rPr lang="nb-NO" dirty="0">
                <a:solidFill>
                  <a:srgbClr val="156082"/>
                </a:solidFill>
              </a:rPr>
            </a:br>
            <a:br>
              <a:rPr lang="nb-NO" sz="2700" dirty="0">
                <a:solidFill>
                  <a:srgbClr val="156082"/>
                </a:solidFill>
              </a:rPr>
            </a:br>
            <a:r>
              <a:rPr lang="nb-NO" sz="4400" dirty="0">
                <a:solidFill>
                  <a:srgbClr val="156082"/>
                </a:solidFill>
              </a:rPr>
              <a:t>Innhold i denne delen:</a:t>
            </a:r>
            <a:br>
              <a:rPr lang="nb-NO" sz="4400" dirty="0">
                <a:solidFill>
                  <a:srgbClr val="156082"/>
                </a:solidFill>
              </a:rPr>
            </a:br>
            <a:br>
              <a:rPr lang="nb-NO" sz="4400" dirty="0">
                <a:solidFill>
                  <a:srgbClr val="156082"/>
                </a:solidFill>
              </a:rPr>
            </a:br>
            <a:r>
              <a:rPr lang="nb-NO" sz="3600" dirty="0">
                <a:solidFill>
                  <a:srgbClr val="156082"/>
                </a:solidFill>
              </a:rPr>
              <a:t>Hvorfor e-læring?</a:t>
            </a:r>
            <a:br>
              <a:rPr lang="nb-NO" sz="3600" dirty="0">
                <a:solidFill>
                  <a:srgbClr val="156082"/>
                </a:solidFill>
              </a:rPr>
            </a:br>
            <a:r>
              <a:rPr lang="nb-NO" sz="3600" dirty="0">
                <a:solidFill>
                  <a:srgbClr val="156082"/>
                </a:solidFill>
              </a:rPr>
              <a:t>Suksessfaktorer og fiaskofaktorer</a:t>
            </a:r>
            <a:br>
              <a:rPr lang="nb-NO" sz="3600" dirty="0">
                <a:solidFill>
                  <a:srgbClr val="156082"/>
                </a:solidFill>
              </a:rPr>
            </a:br>
            <a:r>
              <a:rPr lang="nb-NO" sz="3600" dirty="0">
                <a:solidFill>
                  <a:srgbClr val="156082"/>
                </a:solidFill>
              </a:rPr>
              <a:t>Hvilken e-læring passer best?</a:t>
            </a:r>
            <a:br>
              <a:rPr lang="nb-NO" sz="3600" dirty="0">
                <a:solidFill>
                  <a:srgbClr val="156082"/>
                </a:solidFill>
              </a:rPr>
            </a:br>
            <a:r>
              <a:rPr lang="nb-NO" sz="3600" dirty="0">
                <a:solidFill>
                  <a:srgbClr val="156082"/>
                </a:solidFill>
              </a:rPr>
              <a:t>Motivasjonsblomst</a:t>
            </a:r>
            <a:br>
              <a:rPr lang="nb-NO" sz="3600" dirty="0">
                <a:solidFill>
                  <a:srgbClr val="156082"/>
                </a:solidFill>
              </a:rPr>
            </a:br>
            <a:r>
              <a:rPr lang="nb-NO" sz="3600" dirty="0">
                <a:solidFill>
                  <a:srgbClr val="156082"/>
                </a:solidFill>
              </a:rPr>
              <a:t>Kost- og nytteanalyser</a:t>
            </a:r>
            <a:br>
              <a:rPr lang="nb-NO" dirty="0">
                <a:solidFill>
                  <a:srgbClr val="156082"/>
                </a:solidFill>
              </a:rPr>
            </a:br>
            <a:endParaRPr lang="nb-NO" dirty="0">
              <a:solidFill>
                <a:srgbClr val="156082"/>
              </a:solidFill>
            </a:endParaRPr>
          </a:p>
        </p:txBody>
      </p:sp>
      <p:grpSp>
        <p:nvGrpSpPr>
          <p:cNvPr id="3" name="Gruppe 2">
            <a:extLst>
              <a:ext uri="{FF2B5EF4-FFF2-40B4-BE49-F238E27FC236}">
                <a16:creationId xmlns:a16="http://schemas.microsoft.com/office/drawing/2014/main" id="{268415B0-5305-5E38-7E9E-1BBF195B9963}"/>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AF2431FC-6FDE-CE91-5301-E0A40733F2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707ADCB9-84B5-21C1-A890-B2DDD743E9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41D38181-F635-F010-F744-CE6D91C76341}"/>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1A1FD5FC-F8E1-61C0-A8D1-43ED04AD02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6EF71906-5C62-9B76-DA2B-43ED6D0F0C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B5CA6B56-02B1-79F3-6228-CF49F59DB693}"/>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2393737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Sylinder 21">
            <a:extLst>
              <a:ext uri="{FF2B5EF4-FFF2-40B4-BE49-F238E27FC236}">
                <a16:creationId xmlns:a16="http://schemas.microsoft.com/office/drawing/2014/main" id="{844E4338-D131-49D2-A07A-E3716FBA6693}"/>
              </a:ext>
            </a:extLst>
          </p:cNvPr>
          <p:cNvSpPr txBox="1"/>
          <p:nvPr/>
        </p:nvSpPr>
        <p:spPr>
          <a:xfrm>
            <a:off x="180219" y="970958"/>
            <a:ext cx="11754435" cy="5324535"/>
          </a:xfrm>
          <a:prstGeom prst="rect">
            <a:avLst/>
          </a:prstGeom>
          <a:noFill/>
        </p:spPr>
        <p:txBody>
          <a:bodyPr wrap="square" rtlCol="0">
            <a:spAutoFit/>
          </a:bodyPr>
          <a:lstStyle/>
          <a:p>
            <a:r>
              <a:rPr lang="nb-NO" sz="2000" dirty="0"/>
              <a:t>Hvorfor kan satsing på </a:t>
            </a:r>
            <a:r>
              <a:rPr lang="nb-NO" sz="2000" b="1" dirty="0"/>
              <a:t>e-læring</a:t>
            </a:r>
            <a:r>
              <a:rPr lang="nb-NO" sz="2000" dirty="0"/>
              <a:t> være en nyttig investering for </a:t>
            </a:r>
            <a:r>
              <a:rPr lang="nb-NO" sz="2000" b="1" dirty="0">
                <a:solidFill>
                  <a:srgbClr val="156082"/>
                </a:solidFill>
              </a:rPr>
              <a:t>kommunen</a:t>
            </a:r>
            <a:r>
              <a:rPr lang="nb-NO" sz="2000" dirty="0"/>
              <a:t>?</a:t>
            </a:r>
          </a:p>
          <a:p>
            <a:pPr marL="457200" indent="-457200">
              <a:buClr>
                <a:srgbClr val="008080"/>
              </a:buClr>
              <a:buAutoNum type="arabicPeriod"/>
            </a:pPr>
            <a:r>
              <a:rPr lang="nb-NO" sz="2000" dirty="0"/>
              <a:t>__________________________________________________________________________</a:t>
            </a:r>
          </a:p>
          <a:p>
            <a:pPr marL="457200" indent="-457200">
              <a:buClr>
                <a:srgbClr val="008080"/>
              </a:buClr>
              <a:buAutoNum type="arabicPeriod"/>
            </a:pPr>
            <a:r>
              <a:rPr lang="nb-NO" sz="2000" dirty="0"/>
              <a:t>__________________________________________________________________________</a:t>
            </a:r>
          </a:p>
          <a:p>
            <a:pPr marL="457200" indent="-457200">
              <a:buClr>
                <a:srgbClr val="008080"/>
              </a:buClr>
              <a:buAutoNum type="arabicPeriod"/>
            </a:pPr>
            <a:r>
              <a:rPr lang="nb-NO" sz="2000" dirty="0"/>
              <a:t>__________________________________________________________________________</a:t>
            </a:r>
          </a:p>
          <a:p>
            <a:pPr marL="457200" indent="-457200">
              <a:buClr>
                <a:srgbClr val="008080"/>
              </a:buClr>
              <a:buAutoNum type="arabicPeriod"/>
            </a:pPr>
            <a:r>
              <a:rPr lang="nb-NO" sz="2000" dirty="0"/>
              <a:t>__________________________________________________________________________</a:t>
            </a:r>
          </a:p>
          <a:p>
            <a:endParaRPr lang="nb-NO" sz="2000" dirty="0"/>
          </a:p>
          <a:p>
            <a:r>
              <a:rPr lang="nb-NO" sz="2000" dirty="0"/>
              <a:t>Hvorfor kan </a:t>
            </a:r>
            <a:r>
              <a:rPr lang="nb-NO" sz="2000" b="1" dirty="0"/>
              <a:t>e-læring</a:t>
            </a:r>
            <a:r>
              <a:rPr lang="nb-NO" sz="2000" dirty="0"/>
              <a:t> være et godt hjelpemiddel for </a:t>
            </a:r>
            <a:r>
              <a:rPr lang="nb-NO" sz="2000" b="1" dirty="0">
                <a:solidFill>
                  <a:srgbClr val="156082"/>
                </a:solidFill>
              </a:rPr>
              <a:t>tjenestemottakeren</a:t>
            </a:r>
            <a:r>
              <a:rPr lang="nb-NO" sz="2000" dirty="0"/>
              <a:t>?</a:t>
            </a:r>
          </a:p>
          <a:p>
            <a:pPr marL="457200" indent="-457200">
              <a:buClr>
                <a:srgbClr val="008080"/>
              </a:buClr>
              <a:buAutoNum type="arabicPeriod"/>
            </a:pPr>
            <a:r>
              <a:rPr lang="nb-NO" sz="2000" dirty="0"/>
              <a:t>__________________________________________________________________________</a:t>
            </a:r>
          </a:p>
          <a:p>
            <a:pPr marL="457200" indent="-457200">
              <a:buClr>
                <a:srgbClr val="008080"/>
              </a:buClr>
              <a:buAutoNum type="arabicPeriod"/>
            </a:pPr>
            <a:r>
              <a:rPr lang="nb-NO" sz="2000" dirty="0"/>
              <a:t>__________________________________________________________________________</a:t>
            </a:r>
          </a:p>
          <a:p>
            <a:pPr marL="457200" indent="-457200">
              <a:buClr>
                <a:srgbClr val="008080"/>
              </a:buClr>
              <a:buAutoNum type="arabicPeriod"/>
            </a:pPr>
            <a:r>
              <a:rPr lang="nb-NO" sz="2000" dirty="0"/>
              <a:t>__________________________________________________________________________</a:t>
            </a:r>
          </a:p>
          <a:p>
            <a:pPr marL="457200" indent="-457200">
              <a:buClr>
                <a:srgbClr val="008080"/>
              </a:buClr>
              <a:buAutoNum type="arabicPeriod"/>
            </a:pPr>
            <a:r>
              <a:rPr lang="nb-NO" sz="2000" dirty="0"/>
              <a:t>__________________________________________________________________________</a:t>
            </a:r>
          </a:p>
          <a:p>
            <a:endParaRPr lang="nb-NO" sz="2000" dirty="0"/>
          </a:p>
          <a:p>
            <a:r>
              <a:rPr lang="nb-NO" sz="2000" dirty="0"/>
              <a:t>Hvorfor kan </a:t>
            </a:r>
            <a:r>
              <a:rPr lang="nb-NO" sz="2000" b="1" dirty="0"/>
              <a:t>e-læring</a:t>
            </a:r>
            <a:r>
              <a:rPr lang="nb-NO" sz="2000" dirty="0"/>
              <a:t> være et godt virkemiddel i jobben til </a:t>
            </a:r>
            <a:r>
              <a:rPr lang="nb-NO" sz="2000" b="1" dirty="0">
                <a:solidFill>
                  <a:srgbClr val="156082"/>
                </a:solidFill>
              </a:rPr>
              <a:t>tjenesteyteren</a:t>
            </a:r>
            <a:r>
              <a:rPr lang="nb-NO" sz="2000" dirty="0"/>
              <a:t>?</a:t>
            </a:r>
          </a:p>
          <a:p>
            <a:pPr marL="457200" indent="-457200">
              <a:buClr>
                <a:srgbClr val="008080"/>
              </a:buClr>
              <a:buAutoNum type="arabicPeriod"/>
            </a:pPr>
            <a:r>
              <a:rPr lang="nb-NO" sz="2000" dirty="0"/>
              <a:t>__________________________________________________________________________</a:t>
            </a:r>
          </a:p>
          <a:p>
            <a:pPr marL="457200" indent="-457200">
              <a:buClr>
                <a:srgbClr val="008080"/>
              </a:buClr>
              <a:buAutoNum type="arabicPeriod"/>
            </a:pPr>
            <a:r>
              <a:rPr lang="nb-NO" sz="2000" dirty="0"/>
              <a:t>__________________________________________________________________________</a:t>
            </a:r>
          </a:p>
          <a:p>
            <a:pPr marL="457200" indent="-457200">
              <a:buClr>
                <a:srgbClr val="008080"/>
              </a:buClr>
              <a:buAutoNum type="arabicPeriod"/>
            </a:pPr>
            <a:r>
              <a:rPr lang="nb-NO" sz="2000" dirty="0"/>
              <a:t>__________________________________________________________________________</a:t>
            </a:r>
          </a:p>
          <a:p>
            <a:pPr marL="457200" indent="-457200">
              <a:buClr>
                <a:srgbClr val="008080"/>
              </a:buClr>
              <a:buAutoNum type="arabicPeriod"/>
            </a:pPr>
            <a:r>
              <a:rPr lang="nb-NO" sz="2000" dirty="0"/>
              <a:t>__________________________________________________________________________</a:t>
            </a:r>
          </a:p>
        </p:txBody>
      </p:sp>
      <p:sp>
        <p:nvSpPr>
          <p:cNvPr id="13" name="TekstSylinder 12">
            <a:extLst>
              <a:ext uri="{FF2B5EF4-FFF2-40B4-BE49-F238E27FC236}">
                <a16:creationId xmlns:a16="http://schemas.microsoft.com/office/drawing/2014/main" id="{0FEB3BA5-DD93-64D0-852C-88828EDB1566}"/>
              </a:ext>
            </a:extLst>
          </p:cNvPr>
          <p:cNvSpPr txBox="1"/>
          <p:nvPr/>
        </p:nvSpPr>
        <p:spPr>
          <a:xfrm>
            <a:off x="180219" y="23321"/>
            <a:ext cx="12192000" cy="707886"/>
          </a:xfrm>
          <a:prstGeom prst="rect">
            <a:avLst/>
          </a:prstGeom>
          <a:noFill/>
        </p:spPr>
        <p:txBody>
          <a:bodyPr wrap="square" rtlCol="0">
            <a:spAutoFit/>
          </a:bodyPr>
          <a:lstStyle/>
          <a:p>
            <a:r>
              <a:rPr lang="nb-NO" sz="2000" b="1" dirty="0">
                <a:solidFill>
                  <a:srgbClr val="E97132"/>
                </a:solidFill>
              </a:rPr>
              <a:t>Praktiske oppgaver </a:t>
            </a:r>
            <a:r>
              <a:rPr lang="nb-NO" sz="2000" b="1" dirty="0">
                <a:solidFill>
                  <a:srgbClr val="156082"/>
                </a:solidFill>
              </a:rPr>
              <a:t>for workshops eller refleksjon i selvstudium om Kardes e-læringsressurser: </a:t>
            </a:r>
            <a:br>
              <a:rPr lang="nb-NO" sz="2000" b="1" dirty="0">
                <a:solidFill>
                  <a:srgbClr val="156082"/>
                </a:solidFill>
              </a:rPr>
            </a:br>
            <a:r>
              <a:rPr lang="nb-NO" sz="2000" b="1" dirty="0">
                <a:solidFill>
                  <a:srgbClr val="E97132"/>
                </a:solidFill>
              </a:rPr>
              <a:t>Hvorfor e-læring? </a:t>
            </a:r>
          </a:p>
        </p:txBody>
      </p:sp>
      <p:pic>
        <p:nvPicPr>
          <p:cNvPr id="27" name="Grafikk 26">
            <a:extLst>
              <a:ext uri="{FF2B5EF4-FFF2-40B4-BE49-F238E27FC236}">
                <a16:creationId xmlns:a16="http://schemas.microsoft.com/office/drawing/2014/main" id="{23BED5F2-6604-2E87-328E-2E587F6F9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4994" y="1099522"/>
            <a:ext cx="964421" cy="964421"/>
          </a:xfrm>
          <a:prstGeom prst="rect">
            <a:avLst/>
          </a:prstGeom>
        </p:spPr>
      </p:pic>
      <p:pic>
        <p:nvPicPr>
          <p:cNvPr id="28" name="Grafikk 27">
            <a:extLst>
              <a:ext uri="{FF2B5EF4-FFF2-40B4-BE49-F238E27FC236}">
                <a16:creationId xmlns:a16="http://schemas.microsoft.com/office/drawing/2014/main" id="{8646C5A4-BCFB-40A5-E197-A2EB93DDFA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4993" y="3310722"/>
            <a:ext cx="964421" cy="964421"/>
          </a:xfrm>
          <a:prstGeom prst="rect">
            <a:avLst/>
          </a:prstGeom>
        </p:spPr>
      </p:pic>
      <p:pic>
        <p:nvPicPr>
          <p:cNvPr id="29" name="Grafikk 28">
            <a:extLst>
              <a:ext uri="{FF2B5EF4-FFF2-40B4-BE49-F238E27FC236}">
                <a16:creationId xmlns:a16="http://schemas.microsoft.com/office/drawing/2014/main" id="{2EDAA88B-3D89-4794-AAE6-3297A84BC4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90014" y="5516315"/>
            <a:ext cx="964421" cy="964421"/>
          </a:xfrm>
          <a:prstGeom prst="rect">
            <a:avLst/>
          </a:prstGeom>
        </p:spPr>
      </p:pic>
    </p:spTree>
    <p:extLst>
      <p:ext uri="{BB962C8B-B14F-4D97-AF65-F5344CB8AC3E}">
        <p14:creationId xmlns:p14="http://schemas.microsoft.com/office/powerpoint/2010/main" val="104353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6982A582-9255-B18C-1577-AB56C99CD154}"/>
              </a:ext>
            </a:extLst>
          </p:cNvPr>
          <p:cNvGrpSpPr/>
          <p:nvPr/>
        </p:nvGrpSpPr>
        <p:grpSpPr>
          <a:xfrm>
            <a:off x="2032000" y="1051197"/>
            <a:ext cx="8128000" cy="5418667"/>
            <a:chOff x="1990943" y="1257991"/>
            <a:chExt cx="8128000" cy="5418667"/>
          </a:xfrm>
        </p:grpSpPr>
        <p:graphicFrame>
          <p:nvGraphicFramePr>
            <p:cNvPr id="5" name="Diagram 4">
              <a:extLst>
                <a:ext uri="{FF2B5EF4-FFF2-40B4-BE49-F238E27FC236}">
                  <a16:creationId xmlns:a16="http://schemas.microsoft.com/office/drawing/2014/main" id="{D930256D-4E8C-4A94-9953-5A79FC3D92AA}"/>
                </a:ext>
              </a:extLst>
            </p:cNvPr>
            <p:cNvGraphicFramePr/>
            <p:nvPr>
              <p:extLst>
                <p:ext uri="{D42A27DB-BD31-4B8C-83A1-F6EECF244321}">
                  <p14:modId xmlns:p14="http://schemas.microsoft.com/office/powerpoint/2010/main" val="554203120"/>
                </p:ext>
              </p:extLst>
            </p:nvPr>
          </p:nvGraphicFramePr>
          <p:xfrm>
            <a:off x="1990943" y="1257991"/>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e 5">
              <a:extLst>
                <a:ext uri="{FF2B5EF4-FFF2-40B4-BE49-F238E27FC236}">
                  <a16:creationId xmlns:a16="http://schemas.microsoft.com/office/drawing/2014/main" id="{89D4B2B5-6FB0-4B5E-A5EB-174536E7FA79}"/>
                </a:ext>
              </a:extLst>
            </p:cNvPr>
            <p:cNvSpPr/>
            <p:nvPr/>
          </p:nvSpPr>
          <p:spPr>
            <a:xfrm>
              <a:off x="4798943" y="2669381"/>
              <a:ext cx="2594113" cy="2595886"/>
            </a:xfrm>
            <a:prstGeom prst="ellipse">
              <a:avLst/>
            </a:prstGeom>
            <a:solidFill>
              <a:srgbClr val="0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Selv-stendig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liv</a:t>
              </a:r>
            </a:p>
          </p:txBody>
        </p:sp>
      </p:grpSp>
      <p:sp>
        <p:nvSpPr>
          <p:cNvPr id="7" name="TekstSylinder 6">
            <a:extLst>
              <a:ext uri="{FF2B5EF4-FFF2-40B4-BE49-F238E27FC236}">
                <a16:creationId xmlns:a16="http://schemas.microsoft.com/office/drawing/2014/main" id="{73532CF7-0883-E4F6-C214-DAB04599D859}"/>
              </a:ext>
            </a:extLst>
          </p:cNvPr>
          <p:cNvSpPr txBox="1"/>
          <p:nvPr/>
        </p:nvSpPr>
        <p:spPr>
          <a:xfrm>
            <a:off x="0" y="0"/>
            <a:ext cx="12192000" cy="400110"/>
          </a:xfrm>
          <a:prstGeom prst="rect">
            <a:avLst/>
          </a:prstGeom>
          <a:noFill/>
        </p:spPr>
        <p:txBody>
          <a:bodyPr wrap="square">
            <a:spAutoFit/>
          </a:bodyPr>
          <a:lstStyle/>
          <a:p>
            <a:pPr marL="180975"/>
            <a:r>
              <a:rPr lang="nb-NO" sz="2000" b="1" dirty="0">
                <a:solidFill>
                  <a:srgbClr val="156082"/>
                </a:solidFill>
              </a:rPr>
              <a:t>Dette </a:t>
            </a:r>
            <a:r>
              <a:rPr lang="nb-NO" sz="2000" b="1" dirty="0">
                <a:solidFill>
                  <a:srgbClr val="E97132"/>
                </a:solidFill>
              </a:rPr>
              <a:t>dekker</a:t>
            </a:r>
            <a:r>
              <a:rPr lang="nb-NO" sz="2000" b="1" dirty="0">
                <a:solidFill>
                  <a:srgbClr val="156082"/>
                </a:solidFill>
              </a:rPr>
              <a:t> Kardes e-læringsressurser på </a:t>
            </a:r>
            <a:r>
              <a:rPr lang="nb-NO" sz="2000" b="1" dirty="0">
                <a:solidFill>
                  <a:srgbClr val="156082"/>
                </a:solidFill>
                <a:hlinkClick r:id="rId3">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spTree>
    <p:extLst>
      <p:ext uri="{BB962C8B-B14F-4D97-AF65-F5344CB8AC3E}">
        <p14:creationId xmlns:p14="http://schemas.microsoft.com/office/powerpoint/2010/main" val="3674514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Sylinder 21">
            <a:extLst>
              <a:ext uri="{FF2B5EF4-FFF2-40B4-BE49-F238E27FC236}">
                <a16:creationId xmlns:a16="http://schemas.microsoft.com/office/drawing/2014/main" id="{844E4338-D131-49D2-A07A-E3716FBA6693}"/>
              </a:ext>
            </a:extLst>
          </p:cNvPr>
          <p:cNvSpPr txBox="1"/>
          <p:nvPr/>
        </p:nvSpPr>
        <p:spPr>
          <a:xfrm>
            <a:off x="180219" y="766732"/>
            <a:ext cx="11754435" cy="5324535"/>
          </a:xfrm>
          <a:prstGeom prst="rect">
            <a:avLst/>
          </a:prstGeom>
          <a:noFill/>
        </p:spPr>
        <p:txBody>
          <a:bodyPr wrap="square" rtlCol="0">
            <a:spAutoFit/>
          </a:bodyPr>
          <a:lstStyle/>
          <a:p>
            <a:r>
              <a:rPr lang="nb-NO" sz="2000" dirty="0"/>
              <a:t>Hvilke faktorer vil gjøre at e-læring </a:t>
            </a:r>
            <a:r>
              <a:rPr lang="nb-NO" sz="2000" b="1" dirty="0"/>
              <a:t>blir vellykket </a:t>
            </a:r>
            <a:r>
              <a:rPr lang="nb-NO" sz="2000" dirty="0"/>
              <a:t>(fra </a:t>
            </a:r>
            <a:r>
              <a:rPr lang="nb-NO" sz="2000" u="sng" dirty="0"/>
              <a:t>kommunens</a:t>
            </a:r>
            <a:r>
              <a:rPr lang="nb-NO" sz="2000" dirty="0"/>
              <a:t> perspektiv)?</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endParaRPr lang="nb-NO" sz="2000" dirty="0"/>
          </a:p>
          <a:p>
            <a:r>
              <a:rPr lang="nb-NO" sz="2000" dirty="0"/>
              <a:t>Hvilke faktorer vil gjøre at e-læring </a:t>
            </a:r>
            <a:r>
              <a:rPr lang="nb-NO" sz="2000" b="1" dirty="0"/>
              <a:t>blir vellykket</a:t>
            </a:r>
            <a:r>
              <a:rPr lang="nb-NO" sz="2000" dirty="0"/>
              <a:t> (fra </a:t>
            </a:r>
            <a:r>
              <a:rPr lang="nb-NO" sz="2000" u="sng" dirty="0"/>
              <a:t>tjenesteyterens</a:t>
            </a:r>
            <a:r>
              <a:rPr lang="nb-NO" sz="2000" dirty="0"/>
              <a:t> perspektiv)?</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endParaRPr lang="nb-NO" sz="2000" dirty="0"/>
          </a:p>
          <a:p>
            <a:r>
              <a:rPr lang="nb-NO" sz="2000" dirty="0"/>
              <a:t>Hvilke faktorer vil gjøre at e-læring </a:t>
            </a:r>
            <a:r>
              <a:rPr lang="nb-NO" sz="2000" b="1" dirty="0"/>
              <a:t>blir vellykket</a:t>
            </a:r>
            <a:r>
              <a:rPr lang="nb-NO" sz="2000" dirty="0"/>
              <a:t> (fra </a:t>
            </a:r>
            <a:r>
              <a:rPr lang="nb-NO" sz="2000" u="sng" dirty="0"/>
              <a:t>tjenestemottakerens</a:t>
            </a:r>
            <a:r>
              <a:rPr lang="nb-NO" sz="2000" dirty="0"/>
              <a:t> perspektiv)?</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endParaRPr lang="nb-NO" sz="2400" dirty="0"/>
          </a:p>
        </p:txBody>
      </p:sp>
      <p:sp>
        <p:nvSpPr>
          <p:cNvPr id="13" name="TekstSylinder 12">
            <a:extLst>
              <a:ext uri="{FF2B5EF4-FFF2-40B4-BE49-F238E27FC236}">
                <a16:creationId xmlns:a16="http://schemas.microsoft.com/office/drawing/2014/main" id="{0FEB3BA5-DD93-64D0-852C-88828EDB1566}"/>
              </a:ext>
            </a:extLst>
          </p:cNvPr>
          <p:cNvSpPr txBox="1"/>
          <p:nvPr/>
        </p:nvSpPr>
        <p:spPr>
          <a:xfrm>
            <a:off x="0" y="9644"/>
            <a:ext cx="12192000" cy="400110"/>
          </a:xfrm>
          <a:prstGeom prst="rect">
            <a:avLst/>
          </a:prstGeom>
          <a:noFill/>
        </p:spPr>
        <p:txBody>
          <a:bodyPr wrap="square" rtlCol="0">
            <a:spAutoFit/>
          </a:bodyPr>
          <a:lstStyle/>
          <a:p>
            <a:pPr marL="177800"/>
            <a:r>
              <a:rPr lang="nb-NO" sz="2000" b="1" dirty="0">
                <a:solidFill>
                  <a:srgbClr val="E97132"/>
                </a:solidFill>
              </a:rPr>
              <a:t>Praktiske oppgaver </a:t>
            </a:r>
            <a:r>
              <a:rPr lang="nb-NO" sz="2000" b="1" dirty="0">
                <a:solidFill>
                  <a:srgbClr val="156082"/>
                </a:solidFill>
              </a:rPr>
              <a:t>for om Kardes e-læringsressurser: </a:t>
            </a:r>
            <a:r>
              <a:rPr lang="nb-NO" sz="2000" b="1" dirty="0">
                <a:solidFill>
                  <a:srgbClr val="E97132"/>
                </a:solidFill>
              </a:rPr>
              <a:t>Suksessfaktorer</a:t>
            </a:r>
          </a:p>
        </p:txBody>
      </p:sp>
      <p:pic>
        <p:nvPicPr>
          <p:cNvPr id="6" name="Grafikk 5">
            <a:extLst>
              <a:ext uri="{FF2B5EF4-FFF2-40B4-BE49-F238E27FC236}">
                <a16:creationId xmlns:a16="http://schemas.microsoft.com/office/drawing/2014/main" id="{8803FBA8-A5A3-7184-4F24-934C4852E0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6215" y="209699"/>
            <a:ext cx="902588" cy="902588"/>
          </a:xfrm>
          <a:prstGeom prst="rect">
            <a:avLst/>
          </a:prstGeom>
        </p:spPr>
      </p:pic>
    </p:spTree>
    <p:extLst>
      <p:ext uri="{BB962C8B-B14F-4D97-AF65-F5344CB8AC3E}">
        <p14:creationId xmlns:p14="http://schemas.microsoft.com/office/powerpoint/2010/main" val="2564631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Sylinder 21">
            <a:extLst>
              <a:ext uri="{FF2B5EF4-FFF2-40B4-BE49-F238E27FC236}">
                <a16:creationId xmlns:a16="http://schemas.microsoft.com/office/drawing/2014/main" id="{844E4338-D131-49D2-A07A-E3716FBA6693}"/>
              </a:ext>
            </a:extLst>
          </p:cNvPr>
          <p:cNvSpPr txBox="1"/>
          <p:nvPr/>
        </p:nvSpPr>
        <p:spPr>
          <a:xfrm>
            <a:off x="180219" y="876088"/>
            <a:ext cx="11754435" cy="5324535"/>
          </a:xfrm>
          <a:prstGeom prst="rect">
            <a:avLst/>
          </a:prstGeom>
          <a:noFill/>
        </p:spPr>
        <p:txBody>
          <a:bodyPr wrap="square" rtlCol="0">
            <a:spAutoFit/>
          </a:bodyPr>
          <a:lstStyle/>
          <a:p>
            <a:r>
              <a:rPr lang="nb-NO" sz="2000" dirty="0"/>
              <a:t>Hvilke faktorer kan gjøre at e-læring </a:t>
            </a:r>
            <a:r>
              <a:rPr lang="nb-NO" sz="2000" b="1" dirty="0"/>
              <a:t>ikke lykkes </a:t>
            </a:r>
            <a:r>
              <a:rPr lang="nb-NO" sz="2000" dirty="0"/>
              <a:t>(fra </a:t>
            </a:r>
            <a:r>
              <a:rPr lang="nb-NO" sz="2000" u="sng" dirty="0"/>
              <a:t>kommunens</a:t>
            </a:r>
            <a:r>
              <a:rPr lang="nb-NO" sz="2000" dirty="0"/>
              <a:t> perspektiv)?</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endParaRPr lang="nb-NO" sz="2000" dirty="0"/>
          </a:p>
          <a:p>
            <a:r>
              <a:rPr lang="nb-NO" sz="2000" dirty="0"/>
              <a:t>Hvilke faktorer kan gjøre at e-læring </a:t>
            </a:r>
            <a:r>
              <a:rPr lang="nb-NO" sz="2000" b="1" dirty="0"/>
              <a:t>ikke lykkes </a:t>
            </a:r>
            <a:r>
              <a:rPr lang="nb-NO" sz="2000" dirty="0"/>
              <a:t>(fra </a:t>
            </a:r>
            <a:r>
              <a:rPr lang="nb-NO" sz="2000" u="sng" dirty="0"/>
              <a:t>tjenesteyterens</a:t>
            </a:r>
            <a:r>
              <a:rPr lang="nb-NO" sz="2000" dirty="0"/>
              <a:t> perspektiv)?</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endParaRPr lang="nb-NO" sz="2000" dirty="0"/>
          </a:p>
          <a:p>
            <a:r>
              <a:rPr lang="nb-NO" sz="2000" dirty="0"/>
              <a:t>Hvilke faktorer kan gjøre at e-læring </a:t>
            </a:r>
            <a:r>
              <a:rPr lang="nb-NO" sz="2000" b="1" dirty="0"/>
              <a:t>ikke lykkes </a:t>
            </a:r>
            <a:r>
              <a:rPr lang="nb-NO" sz="2000" dirty="0"/>
              <a:t>(fra </a:t>
            </a:r>
            <a:r>
              <a:rPr lang="nb-NO" sz="2000" u="sng" dirty="0"/>
              <a:t>tjenestemottakerens</a:t>
            </a:r>
            <a:r>
              <a:rPr lang="nb-NO" sz="2000" dirty="0"/>
              <a:t> perspektiv)?</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p>
          <a:p>
            <a:pPr>
              <a:buClr>
                <a:srgbClr val="008080"/>
              </a:buClr>
            </a:pPr>
            <a:r>
              <a:rPr lang="nb-NO" sz="2000" dirty="0"/>
              <a:t>__________________________________________________________________________________</a:t>
            </a:r>
            <a:endParaRPr lang="nb-NO" sz="2400" dirty="0"/>
          </a:p>
        </p:txBody>
      </p:sp>
      <p:sp>
        <p:nvSpPr>
          <p:cNvPr id="13" name="TekstSylinder 12">
            <a:extLst>
              <a:ext uri="{FF2B5EF4-FFF2-40B4-BE49-F238E27FC236}">
                <a16:creationId xmlns:a16="http://schemas.microsoft.com/office/drawing/2014/main" id="{0FEB3BA5-DD93-64D0-852C-88828EDB1566}"/>
              </a:ext>
            </a:extLst>
          </p:cNvPr>
          <p:cNvSpPr txBox="1"/>
          <p:nvPr/>
        </p:nvSpPr>
        <p:spPr>
          <a:xfrm>
            <a:off x="0" y="9644"/>
            <a:ext cx="12192000" cy="400110"/>
          </a:xfrm>
          <a:prstGeom prst="rect">
            <a:avLst/>
          </a:prstGeom>
          <a:noFill/>
        </p:spPr>
        <p:txBody>
          <a:bodyPr wrap="square" rtlCol="0">
            <a:spAutoFit/>
          </a:bodyPr>
          <a:lstStyle/>
          <a:p>
            <a:pPr marL="180975"/>
            <a:r>
              <a:rPr lang="nb-NO" sz="2000" b="1" dirty="0">
                <a:solidFill>
                  <a:srgbClr val="E97132"/>
                </a:solidFill>
              </a:rPr>
              <a:t>Praktiske oppgaver </a:t>
            </a:r>
            <a:r>
              <a:rPr lang="nb-NO" sz="2000" b="1" dirty="0">
                <a:solidFill>
                  <a:srgbClr val="156082"/>
                </a:solidFill>
              </a:rPr>
              <a:t>for kurs om Kardes e-læringsressurser: </a:t>
            </a:r>
            <a:r>
              <a:rPr lang="nb-NO" sz="2000" b="1" dirty="0">
                <a:solidFill>
                  <a:srgbClr val="E97132"/>
                </a:solidFill>
              </a:rPr>
              <a:t>Fiaskofaktorer</a:t>
            </a:r>
          </a:p>
        </p:txBody>
      </p:sp>
      <p:pic>
        <p:nvPicPr>
          <p:cNvPr id="4" name="Grafikk 3">
            <a:extLst>
              <a:ext uri="{FF2B5EF4-FFF2-40B4-BE49-F238E27FC236}">
                <a16:creationId xmlns:a16="http://schemas.microsoft.com/office/drawing/2014/main" id="{925AB38F-50DA-EF9D-C349-7675BCF4F8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8346" y="287149"/>
            <a:ext cx="902588" cy="902588"/>
          </a:xfrm>
          <a:prstGeom prst="rect">
            <a:avLst/>
          </a:prstGeom>
        </p:spPr>
      </p:pic>
    </p:spTree>
    <p:extLst>
      <p:ext uri="{BB962C8B-B14F-4D97-AF65-F5344CB8AC3E}">
        <p14:creationId xmlns:p14="http://schemas.microsoft.com/office/powerpoint/2010/main" val="514165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475D-051C-1F2D-4239-323429356218}"/>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36BBF33D-40B1-0F4A-BBD8-149077C3E82C}"/>
              </a:ext>
            </a:extLst>
          </p:cNvPr>
          <p:cNvSpPr txBox="1"/>
          <p:nvPr/>
        </p:nvSpPr>
        <p:spPr>
          <a:xfrm>
            <a:off x="0" y="0"/>
            <a:ext cx="12191999" cy="400110"/>
          </a:xfrm>
          <a:prstGeom prst="rect">
            <a:avLst/>
          </a:prstGeom>
          <a:noFill/>
        </p:spPr>
        <p:txBody>
          <a:bodyPr wrap="square" rtlCol="0">
            <a:spAutoFit/>
          </a:bodyPr>
          <a:lstStyle/>
          <a:p>
            <a:pPr marL="180975"/>
            <a:r>
              <a:rPr lang="nb-NO" sz="2000" b="1" dirty="0">
                <a:solidFill>
                  <a:srgbClr val="E97132"/>
                </a:solidFill>
              </a:rPr>
              <a:t>Praktiske oppgaver </a:t>
            </a:r>
            <a:r>
              <a:rPr lang="nb-NO" sz="2000" b="1" dirty="0">
                <a:solidFill>
                  <a:srgbClr val="156082"/>
                </a:solidFill>
              </a:rPr>
              <a:t>for kurs om Kardes e-læringsressurser: </a:t>
            </a:r>
            <a:r>
              <a:rPr lang="nb-NO" sz="2000" b="1" dirty="0">
                <a:solidFill>
                  <a:srgbClr val="E97132"/>
                </a:solidFill>
              </a:rPr>
              <a:t>Hvilken e-læring passer best? </a:t>
            </a:r>
          </a:p>
        </p:txBody>
      </p:sp>
      <p:graphicFrame>
        <p:nvGraphicFramePr>
          <p:cNvPr id="3" name="Tabell 2">
            <a:extLst>
              <a:ext uri="{FF2B5EF4-FFF2-40B4-BE49-F238E27FC236}">
                <a16:creationId xmlns:a16="http://schemas.microsoft.com/office/drawing/2014/main" id="{C8224203-F9FA-4D9B-3F50-F528BEFEA63D}"/>
              </a:ext>
            </a:extLst>
          </p:cNvPr>
          <p:cNvGraphicFramePr>
            <a:graphicFrameLocks noGrp="1"/>
          </p:cNvGraphicFramePr>
          <p:nvPr>
            <p:extLst>
              <p:ext uri="{D42A27DB-BD31-4B8C-83A1-F6EECF244321}">
                <p14:modId xmlns:p14="http://schemas.microsoft.com/office/powerpoint/2010/main" val="1493248008"/>
              </p:ext>
            </p:extLst>
          </p:nvPr>
        </p:nvGraphicFramePr>
        <p:xfrm>
          <a:off x="251032" y="737675"/>
          <a:ext cx="11539392" cy="5130800"/>
        </p:xfrm>
        <a:graphic>
          <a:graphicData uri="http://schemas.openxmlformats.org/drawingml/2006/table">
            <a:tbl>
              <a:tblPr firstRow="1" bandRow="1">
                <a:tableStyleId>{8EC20E35-A176-4012-BC5E-935CFFF8708E}</a:tableStyleId>
              </a:tblPr>
              <a:tblGrid>
                <a:gridCol w="6557877">
                  <a:extLst>
                    <a:ext uri="{9D8B030D-6E8A-4147-A177-3AD203B41FA5}">
                      <a16:colId xmlns:a16="http://schemas.microsoft.com/office/drawing/2014/main" val="3412847784"/>
                    </a:ext>
                  </a:extLst>
                </a:gridCol>
                <a:gridCol w="4981515">
                  <a:extLst>
                    <a:ext uri="{9D8B030D-6E8A-4147-A177-3AD203B41FA5}">
                      <a16:colId xmlns:a16="http://schemas.microsoft.com/office/drawing/2014/main" val="3418195883"/>
                    </a:ext>
                  </a:extLst>
                </a:gridCol>
              </a:tblGrid>
              <a:tr h="370840">
                <a:tc gridSpan="2">
                  <a:txBody>
                    <a:bodyPr/>
                    <a:lstStyle/>
                    <a:p>
                      <a:pPr algn="ctr"/>
                      <a:r>
                        <a:rPr lang="nb-NO" dirty="0"/>
                        <a:t>Her kan du gjøre to litt ulike øvelser, avhengig av om en tenkt tjenestemottaker har…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hMerge="1">
                  <a:txBody>
                    <a:bodyPr/>
                    <a:lstStyle/>
                    <a:p>
                      <a:endParaRPr lang="nb-NO" dirty="0"/>
                    </a:p>
                  </a:txBody>
                  <a:tcPr/>
                </a:tc>
                <a:extLst>
                  <a:ext uri="{0D108BD9-81ED-4DB2-BD59-A6C34878D82A}">
                    <a16:rowId xmlns:a16="http://schemas.microsoft.com/office/drawing/2014/main" val="53457635"/>
                  </a:ext>
                </a:extLst>
              </a:tr>
              <a:tr h="370840">
                <a:tc>
                  <a:txBody>
                    <a:bodyPr/>
                    <a:lstStyle/>
                    <a:p>
                      <a:r>
                        <a:rPr lang="nb-NO" dirty="0">
                          <a:solidFill>
                            <a:srgbClr val="008080"/>
                          </a:solidFill>
                        </a:rPr>
                        <a:t>… flere eller noe </a:t>
                      </a:r>
                      <a:r>
                        <a:rPr lang="nb-NO" b="1" dirty="0">
                          <a:solidFill>
                            <a:srgbClr val="008080"/>
                          </a:solidFill>
                        </a:rPr>
                        <a:t>uklare</a:t>
                      </a:r>
                      <a:r>
                        <a:rPr lang="nb-NO" dirty="0">
                          <a:solidFill>
                            <a:srgbClr val="008080"/>
                          </a:solidFill>
                        </a:rPr>
                        <a:t> opplæringsbehov:</a:t>
                      </a:r>
                    </a:p>
                  </a:txBody>
                  <a:tcP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nb-NO" dirty="0">
                          <a:solidFill>
                            <a:srgbClr val="008080"/>
                          </a:solidFill>
                        </a:rPr>
                        <a:t>… ett eller få </a:t>
                      </a:r>
                      <a:r>
                        <a:rPr lang="nb-NO" b="1" dirty="0">
                          <a:solidFill>
                            <a:srgbClr val="008080"/>
                          </a:solidFill>
                        </a:rPr>
                        <a:t>tydelige</a:t>
                      </a:r>
                      <a:r>
                        <a:rPr lang="nb-NO" dirty="0">
                          <a:solidFill>
                            <a:srgbClr val="008080"/>
                          </a:solidFill>
                        </a:rPr>
                        <a:t> opplæringsbehov:</a:t>
                      </a:r>
                    </a:p>
                  </a:txBody>
                  <a:tcP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96583663"/>
                  </a:ext>
                </a:extLst>
              </a:tr>
              <a:tr h="370840">
                <a:tc>
                  <a:txBody>
                    <a:bodyPr/>
                    <a:lstStyle/>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dirty="0"/>
                        <a:t>Tenk på en tenkt tjenestemottakers opplæringsbehov (altså en forestilt person, men som du erfaringsmessig "kjenner"). </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dirty="0"/>
                        <a:t>Last ned IADL og PADL-skjemaene fra Aldring og helse (s. 21).</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dirty="0"/>
                        <a:t>Velg 1-2 områder med særs viktige områder med </a:t>
                      </a:r>
                      <a:r>
                        <a:rPr lang="nb-NO" b="1" dirty="0"/>
                        <a:t>opplæringsbehov</a:t>
                      </a:r>
                      <a:r>
                        <a:rPr lang="nb-NO" dirty="0"/>
                        <a:t> (der "skoen trykker" mest for den tenkte personen).</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dirty="0"/>
                        <a:t>Kople </a:t>
                      </a:r>
                      <a:r>
                        <a:rPr lang="nb-NO" b="1" dirty="0"/>
                        <a:t>behovene</a:t>
                      </a:r>
                      <a:r>
                        <a:rPr lang="nb-NO" dirty="0"/>
                        <a:t> mot </a:t>
                      </a:r>
                      <a:r>
                        <a:rPr lang="nb-NO" b="1" dirty="0"/>
                        <a:t>temaer</a:t>
                      </a:r>
                      <a:r>
                        <a:rPr lang="nb-NO" dirty="0"/>
                        <a:t> i e-læringsressursene dekker ved å kople dem</a:t>
                      </a:r>
                      <a:endParaRPr kumimoji="0" lang="nb-NO" sz="1800" b="0" u="none" strike="noStrike" kern="1200" cap="none" spc="0" normalizeH="0" baseline="0" noProof="0" dirty="0">
                        <a:ln>
                          <a:noFill/>
                        </a:ln>
                        <a:solidFill>
                          <a:prstClr val="black"/>
                        </a:solidFill>
                        <a:effectLst/>
                        <a:uLnTx/>
                        <a:uFillTx/>
                      </a:endParaRPr>
                    </a:p>
                    <a:p>
                      <a:pPr marL="852488" marR="0" lvl="1" indent="-285750" algn="l" defTabSz="914400" rtl="0" eaLnBrk="1" fontAlgn="auto" latinLnBrk="0" hangingPunct="1">
                        <a:lnSpc>
                          <a:spcPct val="100000"/>
                        </a:lnSpc>
                        <a:spcBef>
                          <a:spcPts val="300"/>
                        </a:spcBef>
                        <a:spcAft>
                          <a:spcPts val="300"/>
                        </a:spcAft>
                        <a:buClr>
                          <a:srgbClr val="008080"/>
                        </a:buClr>
                        <a:buSzTx/>
                        <a:buFont typeface="Arial" panose="020B0604020202020204" pitchFamily="34" charset="0"/>
                        <a:buChar char="•"/>
                        <a:tabLst/>
                        <a:defRPr/>
                      </a:pPr>
                      <a:r>
                        <a:rPr lang="nb-NO" dirty="0"/>
                        <a:t>mot tabeller på (s. 22-25) eller </a:t>
                      </a:r>
                    </a:p>
                    <a:p>
                      <a:pPr marL="852488" marR="0" lvl="1" indent="-285750" algn="l" defTabSz="914400" rtl="0" eaLnBrk="1" fontAlgn="auto" latinLnBrk="0" hangingPunct="1">
                        <a:lnSpc>
                          <a:spcPct val="100000"/>
                        </a:lnSpc>
                        <a:spcBef>
                          <a:spcPts val="300"/>
                        </a:spcBef>
                        <a:spcAft>
                          <a:spcPts val="300"/>
                        </a:spcAft>
                        <a:buClr>
                          <a:srgbClr val="008080"/>
                        </a:buClr>
                        <a:buSzTx/>
                        <a:buFont typeface="Arial" panose="020B0604020202020204" pitchFamily="34" charset="0"/>
                        <a:buChar char="•"/>
                        <a:tabLst/>
                        <a:defRPr/>
                      </a:pPr>
                      <a:r>
                        <a:rPr lang="nb-NO" dirty="0"/>
                        <a:t>direkte mot e-læringsressursene som vist på s. 7-8. </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dirty="0"/>
                        <a:t>Klikk deg til ressursen(e) og gå gjennom dem med overordnet blikk. Se om du finner stoff som du kan bruke for å gi e-læringsbasert opplæring for områdene du har pekt på.</a:t>
                      </a:r>
                    </a:p>
                  </a:txBody>
                  <a:tcP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dirty="0"/>
                        <a:t>Tenk på en tenkt tjenestemottakers opplæringsbehov (altså en forestilt person, men som du erfaringsmessig "kjenner"). </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dirty="0"/>
                        <a:t>Kople behovene mot temaer i e-lærings-ressursene dekker ved å kople dem</a:t>
                      </a:r>
                      <a:endParaRPr kumimoji="0" lang="nb-NO" sz="1800" b="0" u="none" strike="noStrike" kern="1200" cap="none" spc="0" normalizeH="0" baseline="0" noProof="0" dirty="0">
                        <a:ln>
                          <a:noFill/>
                        </a:ln>
                        <a:solidFill>
                          <a:prstClr val="black"/>
                        </a:solidFill>
                        <a:effectLst/>
                        <a:uLnTx/>
                        <a:uFillTx/>
                      </a:endParaRPr>
                    </a:p>
                    <a:p>
                      <a:pPr marL="852488" marR="0" lvl="1" indent="-285750" algn="l" defTabSz="914400" rtl="0" eaLnBrk="1" fontAlgn="auto" latinLnBrk="0" hangingPunct="1">
                        <a:lnSpc>
                          <a:spcPct val="100000"/>
                        </a:lnSpc>
                        <a:spcBef>
                          <a:spcPts val="300"/>
                        </a:spcBef>
                        <a:spcAft>
                          <a:spcPts val="300"/>
                        </a:spcAft>
                        <a:buClr>
                          <a:srgbClr val="008080"/>
                        </a:buClr>
                        <a:buSzTx/>
                        <a:buFont typeface="Arial" panose="020B0604020202020204" pitchFamily="34" charset="0"/>
                        <a:buChar char="•"/>
                        <a:tabLst/>
                        <a:defRPr/>
                      </a:pPr>
                      <a:r>
                        <a:rPr lang="nb-NO" dirty="0"/>
                        <a:t>mot tabeller på (s. 22-25) eller </a:t>
                      </a:r>
                    </a:p>
                    <a:p>
                      <a:pPr marL="852488" marR="0" lvl="1" indent="-285750" algn="l" defTabSz="914400" rtl="0" eaLnBrk="1" fontAlgn="auto" latinLnBrk="0" hangingPunct="1">
                        <a:lnSpc>
                          <a:spcPct val="100000"/>
                        </a:lnSpc>
                        <a:spcBef>
                          <a:spcPts val="300"/>
                        </a:spcBef>
                        <a:spcAft>
                          <a:spcPts val="300"/>
                        </a:spcAft>
                        <a:buClr>
                          <a:srgbClr val="008080"/>
                        </a:buClr>
                        <a:buSzTx/>
                        <a:buFont typeface="Arial" panose="020B0604020202020204" pitchFamily="34" charset="0"/>
                        <a:buChar char="•"/>
                        <a:tabLst/>
                        <a:defRPr/>
                      </a:pPr>
                      <a:r>
                        <a:rPr lang="nb-NO" dirty="0"/>
                        <a:t>direkte mot e-læringsressursene som vist på s. 7-8. </a:t>
                      </a:r>
                    </a:p>
                    <a:p>
                      <a:pPr marL="452438" marR="0" lvl="0" indent="-342900" algn="l" defTabSz="914400" rtl="0" eaLnBrk="1" fontAlgn="auto" latinLnBrk="0" hangingPunct="1">
                        <a:lnSpc>
                          <a:spcPct val="100000"/>
                        </a:lnSpc>
                        <a:spcBef>
                          <a:spcPts val="300"/>
                        </a:spcBef>
                        <a:spcAft>
                          <a:spcPts val="300"/>
                        </a:spcAft>
                        <a:buClr>
                          <a:srgbClr val="008080"/>
                        </a:buClr>
                        <a:buSzTx/>
                        <a:buFont typeface="+mj-lt"/>
                        <a:buAutoNum type="arabicPeriod"/>
                        <a:tabLst/>
                        <a:defRPr/>
                      </a:pPr>
                      <a:r>
                        <a:rPr lang="nb-NO" dirty="0"/>
                        <a:t>Klikk deg til ressursen(e) og gå gjennom dem med overordnet blikk. Velg de best egnede temaene eller emnene under ett eller flere temaer for å dekke det konkrete opplæringsbehovet.</a:t>
                      </a:r>
                    </a:p>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endParaRPr lang="nb-NO"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540028"/>
                  </a:ext>
                </a:extLst>
              </a:tr>
            </a:tbl>
          </a:graphicData>
        </a:graphic>
      </p:graphicFrame>
      <p:sp>
        <p:nvSpPr>
          <p:cNvPr id="5" name="TekstSylinder 4">
            <a:extLst>
              <a:ext uri="{FF2B5EF4-FFF2-40B4-BE49-F238E27FC236}">
                <a16:creationId xmlns:a16="http://schemas.microsoft.com/office/drawing/2014/main" id="{24FACB4E-2D54-86F0-D305-EDB9E00B1F1F}"/>
              </a:ext>
            </a:extLst>
          </p:cNvPr>
          <p:cNvSpPr txBox="1"/>
          <p:nvPr/>
        </p:nvSpPr>
        <p:spPr>
          <a:xfrm>
            <a:off x="152473" y="6192734"/>
            <a:ext cx="10589758" cy="369332"/>
          </a:xfrm>
          <a:prstGeom prst="rect">
            <a:avLst/>
          </a:prstGeom>
          <a:noFill/>
        </p:spPr>
        <p:txBody>
          <a:bodyPr wrap="none" rtlCol="0">
            <a:spAutoFit/>
          </a:bodyPr>
          <a:lstStyle/>
          <a:p>
            <a:r>
              <a:rPr lang="nb-NO" dirty="0"/>
              <a:t>Oppgavene egner seg både for gruppearbeider i workshops og som refleksjonsoppgaver i et selvstudium.  </a:t>
            </a:r>
          </a:p>
        </p:txBody>
      </p:sp>
    </p:spTree>
    <p:extLst>
      <p:ext uri="{BB962C8B-B14F-4D97-AF65-F5344CB8AC3E}">
        <p14:creationId xmlns:p14="http://schemas.microsoft.com/office/powerpoint/2010/main" val="2003387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Sylinder 21">
            <a:extLst>
              <a:ext uri="{FF2B5EF4-FFF2-40B4-BE49-F238E27FC236}">
                <a16:creationId xmlns:a16="http://schemas.microsoft.com/office/drawing/2014/main" id="{844E4338-D131-49D2-A07A-E3716FBA6693}"/>
              </a:ext>
            </a:extLst>
          </p:cNvPr>
          <p:cNvSpPr txBox="1"/>
          <p:nvPr/>
        </p:nvSpPr>
        <p:spPr>
          <a:xfrm>
            <a:off x="180220" y="656880"/>
            <a:ext cx="11754434" cy="1292662"/>
          </a:xfrm>
          <a:prstGeom prst="rect">
            <a:avLst/>
          </a:prstGeom>
          <a:noFill/>
        </p:spPr>
        <p:txBody>
          <a:bodyPr wrap="square" rtlCol="0">
            <a:spAutoFit/>
          </a:bodyPr>
          <a:lstStyle/>
          <a:p>
            <a:r>
              <a:rPr lang="nb-NO" sz="2000" dirty="0"/>
              <a:t>Hvorfor er kompetanse i/om  </a:t>
            </a:r>
            <a:r>
              <a:rPr lang="nb-NO" sz="2000" b="1" dirty="0"/>
              <a:t>_______________________ viktig</a:t>
            </a:r>
            <a:r>
              <a:rPr lang="nb-NO" sz="2000" dirty="0"/>
              <a:t> for deg?</a:t>
            </a:r>
          </a:p>
          <a:p>
            <a:r>
              <a:rPr lang="nb-NO" sz="2000" dirty="0"/>
              <a:t>Tegn motivasjonsblomsten og finn på 5 begrunnelser for opplæring i et bestemt tema </a:t>
            </a:r>
            <a:r>
              <a:rPr lang="nb-NO" sz="2000" b="1" dirty="0"/>
              <a:t>sammen med en tjenestemottaker</a:t>
            </a:r>
            <a:r>
              <a:rPr lang="nb-NO" sz="2000" dirty="0"/>
              <a:t> (</a:t>
            </a:r>
            <a:r>
              <a:rPr lang="nb-NO" sz="2000" i="1" dirty="0"/>
              <a:t>for eksempel </a:t>
            </a:r>
            <a:r>
              <a:rPr lang="nb-NO" sz="2000" dirty="0"/>
              <a:t>vedr. personlig hygiene, sosial kompetanse eller rengjøring hjemme).</a:t>
            </a:r>
          </a:p>
          <a:p>
            <a:pPr algn="ctr"/>
            <a:endParaRPr lang="nb-NO" dirty="0"/>
          </a:p>
        </p:txBody>
      </p:sp>
      <p:grpSp>
        <p:nvGrpSpPr>
          <p:cNvPr id="15" name="Gruppe 14">
            <a:extLst>
              <a:ext uri="{FF2B5EF4-FFF2-40B4-BE49-F238E27FC236}">
                <a16:creationId xmlns:a16="http://schemas.microsoft.com/office/drawing/2014/main" id="{070E5464-B237-79B8-222C-82919C4D47C0}"/>
              </a:ext>
            </a:extLst>
          </p:cNvPr>
          <p:cNvGrpSpPr/>
          <p:nvPr/>
        </p:nvGrpSpPr>
        <p:grpSpPr>
          <a:xfrm>
            <a:off x="257346" y="2237131"/>
            <a:ext cx="10039706" cy="4333280"/>
            <a:chOff x="936086" y="2326206"/>
            <a:chExt cx="10039706" cy="4333280"/>
          </a:xfrm>
        </p:grpSpPr>
        <p:grpSp>
          <p:nvGrpSpPr>
            <p:cNvPr id="3" name="Gruppe 2">
              <a:extLst>
                <a:ext uri="{FF2B5EF4-FFF2-40B4-BE49-F238E27FC236}">
                  <a16:creationId xmlns:a16="http://schemas.microsoft.com/office/drawing/2014/main" id="{4AD1C423-44B8-4DF0-8659-3F38CE243C0E}"/>
                </a:ext>
              </a:extLst>
            </p:cNvPr>
            <p:cNvGrpSpPr/>
            <p:nvPr/>
          </p:nvGrpSpPr>
          <p:grpSpPr>
            <a:xfrm>
              <a:off x="936086" y="2384645"/>
              <a:ext cx="4271916" cy="4274841"/>
              <a:chOff x="3382703" y="2331798"/>
              <a:chExt cx="5980683" cy="5984777"/>
            </a:xfrm>
          </p:grpSpPr>
          <p:grpSp>
            <p:nvGrpSpPr>
              <p:cNvPr id="23" name="Gruppe 22">
                <a:extLst>
                  <a:ext uri="{FF2B5EF4-FFF2-40B4-BE49-F238E27FC236}">
                    <a16:creationId xmlns:a16="http://schemas.microsoft.com/office/drawing/2014/main" id="{603A542A-B304-481E-8426-7990F4C111FB}"/>
                  </a:ext>
                </a:extLst>
              </p:cNvPr>
              <p:cNvGrpSpPr/>
              <p:nvPr/>
            </p:nvGrpSpPr>
            <p:grpSpPr>
              <a:xfrm>
                <a:off x="3382703" y="2331798"/>
                <a:ext cx="5980683" cy="5984777"/>
                <a:chOff x="689950" y="2279071"/>
                <a:chExt cx="7974244" cy="7979702"/>
              </a:xfrm>
            </p:grpSpPr>
            <p:sp>
              <p:nvSpPr>
                <p:cNvPr id="11" name="TekstSylinder 10">
                  <a:extLst>
                    <a:ext uri="{FF2B5EF4-FFF2-40B4-BE49-F238E27FC236}">
                      <a16:creationId xmlns:a16="http://schemas.microsoft.com/office/drawing/2014/main" id="{4BB9A444-49D6-4CF3-B6A8-488E59837722}"/>
                    </a:ext>
                  </a:extLst>
                </p:cNvPr>
                <p:cNvSpPr txBox="1"/>
                <p:nvPr/>
              </p:nvSpPr>
              <p:spPr>
                <a:xfrm rot="20033744">
                  <a:off x="2468708" y="6575351"/>
                  <a:ext cx="3705392" cy="849447"/>
                </a:xfrm>
                <a:prstGeom prst="rect">
                  <a:avLst/>
                </a:prstGeom>
                <a:noFill/>
                <a:ln>
                  <a:noFill/>
                </a:ln>
              </p:spPr>
              <p:txBody>
                <a:bodyPr wrap="none" rtlCol="0">
                  <a:spAutoFit/>
                </a:bodyPr>
                <a:lstStyle/>
                <a:p>
                  <a:r>
                    <a:rPr lang="nb-NO" sz="2357" dirty="0">
                      <a:solidFill>
                        <a:schemeClr val="bg1"/>
                      </a:solidFill>
                    </a:rPr>
                    <a:t>Eksempelfoto</a:t>
                  </a:r>
                </a:p>
              </p:txBody>
            </p:sp>
            <p:sp>
              <p:nvSpPr>
                <p:cNvPr id="17" name="Tåre 16">
                  <a:extLst>
                    <a:ext uri="{FF2B5EF4-FFF2-40B4-BE49-F238E27FC236}">
                      <a16:creationId xmlns:a16="http://schemas.microsoft.com/office/drawing/2014/main" id="{3BEBC55A-82E8-4BAF-ABBC-CB81E80906A4}"/>
                    </a:ext>
                  </a:extLst>
                </p:cNvPr>
                <p:cNvSpPr/>
                <p:nvPr/>
              </p:nvSpPr>
              <p:spPr>
                <a:xfrm rot="13989531">
                  <a:off x="5661747" y="5032395"/>
                  <a:ext cx="3006765" cy="2998128"/>
                </a:xfrm>
                <a:prstGeom prst="teardrop">
                  <a:avLst>
                    <a:gd name="adj" fmla="val 12517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sp>
              <p:nvSpPr>
                <p:cNvPr id="18" name="Tåre 17">
                  <a:extLst>
                    <a:ext uri="{FF2B5EF4-FFF2-40B4-BE49-F238E27FC236}">
                      <a16:creationId xmlns:a16="http://schemas.microsoft.com/office/drawing/2014/main" id="{E48A026F-34FA-4E8C-9FA7-AE961EEE51DC}"/>
                    </a:ext>
                  </a:extLst>
                </p:cNvPr>
                <p:cNvSpPr/>
                <p:nvPr/>
              </p:nvSpPr>
              <p:spPr>
                <a:xfrm rot="960161">
                  <a:off x="689950" y="6030003"/>
                  <a:ext cx="3006765" cy="2998128"/>
                </a:xfrm>
                <a:prstGeom prst="teardrop">
                  <a:avLst>
                    <a:gd name="adj" fmla="val 125177"/>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sp>
              <p:nvSpPr>
                <p:cNvPr id="19" name="Tåre 18">
                  <a:extLst>
                    <a:ext uri="{FF2B5EF4-FFF2-40B4-BE49-F238E27FC236}">
                      <a16:creationId xmlns:a16="http://schemas.microsoft.com/office/drawing/2014/main" id="{DFF47667-6F31-43D2-AA3E-C7D7934CC0C8}"/>
                    </a:ext>
                  </a:extLst>
                </p:cNvPr>
                <p:cNvSpPr/>
                <p:nvPr/>
              </p:nvSpPr>
              <p:spPr>
                <a:xfrm rot="18264298">
                  <a:off x="3544044" y="7256327"/>
                  <a:ext cx="3006765" cy="2998128"/>
                </a:xfrm>
                <a:prstGeom prst="teardrop">
                  <a:avLst>
                    <a:gd name="adj" fmla="val 125177"/>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sp>
              <p:nvSpPr>
                <p:cNvPr id="20" name="Tåre 19">
                  <a:extLst>
                    <a:ext uri="{FF2B5EF4-FFF2-40B4-BE49-F238E27FC236}">
                      <a16:creationId xmlns:a16="http://schemas.microsoft.com/office/drawing/2014/main" id="{9ADD50EB-2EB5-4089-89A0-D03932D02F9A}"/>
                    </a:ext>
                  </a:extLst>
                </p:cNvPr>
                <p:cNvSpPr/>
                <p:nvPr/>
              </p:nvSpPr>
              <p:spPr>
                <a:xfrm rot="9701274">
                  <a:off x="4135606" y="2279071"/>
                  <a:ext cx="3006765" cy="2998128"/>
                </a:xfrm>
                <a:prstGeom prst="teardrop">
                  <a:avLst>
                    <a:gd name="adj" fmla="val 12517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dirty="0"/>
                </a:p>
              </p:txBody>
            </p:sp>
            <p:sp>
              <p:nvSpPr>
                <p:cNvPr id="21" name="Tåre 20">
                  <a:extLst>
                    <a:ext uri="{FF2B5EF4-FFF2-40B4-BE49-F238E27FC236}">
                      <a16:creationId xmlns:a16="http://schemas.microsoft.com/office/drawing/2014/main" id="{ABFA45E3-2CFC-4613-B976-3EA8E873F2E4}"/>
                    </a:ext>
                  </a:extLst>
                </p:cNvPr>
                <p:cNvSpPr/>
                <p:nvPr/>
              </p:nvSpPr>
              <p:spPr>
                <a:xfrm rot="5400000">
                  <a:off x="1101260" y="2866754"/>
                  <a:ext cx="3006765" cy="2998128"/>
                </a:xfrm>
                <a:prstGeom prst="teardrop">
                  <a:avLst>
                    <a:gd name="adj" fmla="val 125177"/>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sp>
              <p:nvSpPr>
                <p:cNvPr id="9" name="Ellipse 8">
                  <a:extLst>
                    <a:ext uri="{FF2B5EF4-FFF2-40B4-BE49-F238E27FC236}">
                      <a16:creationId xmlns:a16="http://schemas.microsoft.com/office/drawing/2014/main" id="{61D0E906-C25F-42F1-BE6C-D4CED321C7C0}"/>
                    </a:ext>
                  </a:extLst>
                </p:cNvPr>
                <p:cNvSpPr/>
                <p:nvPr/>
              </p:nvSpPr>
              <p:spPr>
                <a:xfrm>
                  <a:off x="3954429" y="5493581"/>
                  <a:ext cx="1132154" cy="116298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grpSp>
          <p:sp>
            <p:nvSpPr>
              <p:cNvPr id="2" name="TekstSylinder 1">
                <a:extLst>
                  <a:ext uri="{FF2B5EF4-FFF2-40B4-BE49-F238E27FC236}">
                    <a16:creationId xmlns:a16="http://schemas.microsoft.com/office/drawing/2014/main" id="{F183AC27-985B-475E-AD0D-C5B0EEDC264A}"/>
                  </a:ext>
                </a:extLst>
              </p:cNvPr>
              <p:cNvSpPr txBox="1"/>
              <p:nvPr/>
            </p:nvSpPr>
            <p:spPr>
              <a:xfrm>
                <a:off x="6520997" y="2375076"/>
                <a:ext cx="1223540" cy="2437744"/>
              </a:xfrm>
              <a:prstGeom prst="rect">
                <a:avLst/>
              </a:prstGeom>
              <a:noFill/>
            </p:spPr>
            <p:txBody>
              <a:bodyPr wrap="none" rtlCol="0">
                <a:spAutoFit/>
              </a:bodyPr>
              <a:lstStyle/>
              <a:p>
                <a:r>
                  <a:rPr lang="nb-NO" sz="10715" dirty="0">
                    <a:solidFill>
                      <a:schemeClr val="bg1"/>
                    </a:solidFill>
                  </a:rPr>
                  <a:t>?</a:t>
                </a:r>
              </a:p>
            </p:txBody>
          </p:sp>
          <p:sp>
            <p:nvSpPr>
              <p:cNvPr id="31" name="TekstSylinder 30">
                <a:extLst>
                  <a:ext uri="{FF2B5EF4-FFF2-40B4-BE49-F238E27FC236}">
                    <a16:creationId xmlns:a16="http://schemas.microsoft.com/office/drawing/2014/main" id="{8002D3B8-5602-4976-936F-899B6949A0B3}"/>
                  </a:ext>
                </a:extLst>
              </p:cNvPr>
              <p:cNvSpPr txBox="1"/>
              <p:nvPr/>
            </p:nvSpPr>
            <p:spPr>
              <a:xfrm>
                <a:off x="7592524" y="4359731"/>
                <a:ext cx="1223540" cy="2437744"/>
              </a:xfrm>
              <a:prstGeom prst="rect">
                <a:avLst/>
              </a:prstGeom>
              <a:noFill/>
            </p:spPr>
            <p:txBody>
              <a:bodyPr wrap="none" rtlCol="0">
                <a:spAutoFit/>
              </a:bodyPr>
              <a:lstStyle/>
              <a:p>
                <a:r>
                  <a:rPr lang="nb-NO" sz="10715" dirty="0">
                    <a:solidFill>
                      <a:schemeClr val="bg1"/>
                    </a:solidFill>
                  </a:rPr>
                  <a:t>?</a:t>
                </a:r>
              </a:p>
            </p:txBody>
          </p:sp>
          <p:sp>
            <p:nvSpPr>
              <p:cNvPr id="32" name="TekstSylinder 31">
                <a:extLst>
                  <a:ext uri="{FF2B5EF4-FFF2-40B4-BE49-F238E27FC236}">
                    <a16:creationId xmlns:a16="http://schemas.microsoft.com/office/drawing/2014/main" id="{BA360FF7-98D0-41EE-8E27-92D35A3AAA52}"/>
                  </a:ext>
                </a:extLst>
              </p:cNvPr>
              <p:cNvSpPr txBox="1"/>
              <p:nvPr/>
            </p:nvSpPr>
            <p:spPr>
              <a:xfrm>
                <a:off x="6087967" y="5872548"/>
                <a:ext cx="1223540" cy="2437744"/>
              </a:xfrm>
              <a:prstGeom prst="rect">
                <a:avLst/>
              </a:prstGeom>
              <a:noFill/>
            </p:spPr>
            <p:txBody>
              <a:bodyPr wrap="none" rtlCol="0">
                <a:spAutoFit/>
              </a:bodyPr>
              <a:lstStyle/>
              <a:p>
                <a:r>
                  <a:rPr lang="nb-NO" sz="10715" dirty="0">
                    <a:solidFill>
                      <a:schemeClr val="bg1"/>
                    </a:solidFill>
                  </a:rPr>
                  <a:t>?</a:t>
                </a:r>
              </a:p>
            </p:txBody>
          </p:sp>
          <p:sp>
            <p:nvSpPr>
              <p:cNvPr id="33" name="TekstSylinder 32">
                <a:extLst>
                  <a:ext uri="{FF2B5EF4-FFF2-40B4-BE49-F238E27FC236}">
                    <a16:creationId xmlns:a16="http://schemas.microsoft.com/office/drawing/2014/main" id="{95DE2701-74F4-45CA-979F-2FA14B272A90}"/>
                  </a:ext>
                </a:extLst>
              </p:cNvPr>
              <p:cNvSpPr txBox="1"/>
              <p:nvPr/>
            </p:nvSpPr>
            <p:spPr>
              <a:xfrm>
                <a:off x="4017730" y="5067228"/>
                <a:ext cx="1223540" cy="2437744"/>
              </a:xfrm>
              <a:prstGeom prst="rect">
                <a:avLst/>
              </a:prstGeom>
              <a:noFill/>
            </p:spPr>
            <p:txBody>
              <a:bodyPr wrap="none" rtlCol="0">
                <a:spAutoFit/>
              </a:bodyPr>
              <a:lstStyle/>
              <a:p>
                <a:r>
                  <a:rPr lang="nb-NO" sz="10715" dirty="0">
                    <a:solidFill>
                      <a:schemeClr val="bg1"/>
                    </a:solidFill>
                  </a:rPr>
                  <a:t>?</a:t>
                </a:r>
              </a:p>
            </p:txBody>
          </p:sp>
          <p:sp>
            <p:nvSpPr>
              <p:cNvPr id="34" name="TekstSylinder 33">
                <a:extLst>
                  <a:ext uri="{FF2B5EF4-FFF2-40B4-BE49-F238E27FC236}">
                    <a16:creationId xmlns:a16="http://schemas.microsoft.com/office/drawing/2014/main" id="{46287D45-455B-41C0-8F0E-15AA68F53662}"/>
                  </a:ext>
                </a:extLst>
              </p:cNvPr>
              <p:cNvSpPr txBox="1"/>
              <p:nvPr/>
            </p:nvSpPr>
            <p:spPr>
              <a:xfrm>
                <a:off x="4328823" y="2862433"/>
                <a:ext cx="1223540" cy="2437744"/>
              </a:xfrm>
              <a:prstGeom prst="rect">
                <a:avLst/>
              </a:prstGeom>
              <a:noFill/>
            </p:spPr>
            <p:txBody>
              <a:bodyPr wrap="none" rtlCol="0">
                <a:spAutoFit/>
              </a:bodyPr>
              <a:lstStyle/>
              <a:p>
                <a:r>
                  <a:rPr lang="nb-NO" sz="10715" dirty="0">
                    <a:solidFill>
                      <a:schemeClr val="bg1"/>
                    </a:solidFill>
                  </a:rPr>
                  <a:t>?</a:t>
                </a:r>
              </a:p>
            </p:txBody>
          </p:sp>
        </p:grpSp>
        <p:grpSp>
          <p:nvGrpSpPr>
            <p:cNvPr id="4" name="Gruppe 3">
              <a:extLst>
                <a:ext uri="{FF2B5EF4-FFF2-40B4-BE49-F238E27FC236}">
                  <a16:creationId xmlns:a16="http://schemas.microsoft.com/office/drawing/2014/main" id="{91698A44-C1FF-4909-BF08-92A25816A44D}"/>
                </a:ext>
              </a:extLst>
            </p:cNvPr>
            <p:cNvGrpSpPr/>
            <p:nvPr/>
          </p:nvGrpSpPr>
          <p:grpSpPr>
            <a:xfrm>
              <a:off x="6703876" y="2326206"/>
              <a:ext cx="4271916" cy="4274841"/>
              <a:chOff x="776469" y="3109061"/>
              <a:chExt cx="7974244" cy="7979702"/>
            </a:xfrm>
          </p:grpSpPr>
          <p:sp>
            <p:nvSpPr>
              <p:cNvPr id="5" name="Tåre 4">
                <a:extLst>
                  <a:ext uri="{FF2B5EF4-FFF2-40B4-BE49-F238E27FC236}">
                    <a16:creationId xmlns:a16="http://schemas.microsoft.com/office/drawing/2014/main" id="{9ADD50EB-2EB5-4089-89A0-D03932D02F9A}"/>
                  </a:ext>
                </a:extLst>
              </p:cNvPr>
              <p:cNvSpPr/>
              <p:nvPr/>
            </p:nvSpPr>
            <p:spPr>
              <a:xfrm rot="9701274">
                <a:off x="4222125" y="3109061"/>
                <a:ext cx="3006765" cy="2998128"/>
              </a:xfrm>
              <a:prstGeom prst="teardrop">
                <a:avLst>
                  <a:gd name="adj" fmla="val 125177"/>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dirty="0"/>
              </a:p>
            </p:txBody>
          </p:sp>
          <p:sp>
            <p:nvSpPr>
              <p:cNvPr id="6" name="Tåre 5">
                <a:extLst>
                  <a:ext uri="{FF2B5EF4-FFF2-40B4-BE49-F238E27FC236}">
                    <a16:creationId xmlns:a16="http://schemas.microsoft.com/office/drawing/2014/main" id="{3BEBC55A-82E8-4BAF-ABBC-CB81E80906A4}"/>
                  </a:ext>
                </a:extLst>
              </p:cNvPr>
              <p:cNvSpPr/>
              <p:nvPr/>
            </p:nvSpPr>
            <p:spPr>
              <a:xfrm rot="13989531">
                <a:off x="5748266" y="5862385"/>
                <a:ext cx="3006765" cy="2998128"/>
              </a:xfrm>
              <a:prstGeom prst="teardrop">
                <a:avLst>
                  <a:gd name="adj" fmla="val 125177"/>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sp>
            <p:nvSpPr>
              <p:cNvPr id="7" name="Tåre 6">
                <a:extLst>
                  <a:ext uri="{FF2B5EF4-FFF2-40B4-BE49-F238E27FC236}">
                    <a16:creationId xmlns:a16="http://schemas.microsoft.com/office/drawing/2014/main" id="{E48A026F-34FA-4E8C-9FA7-AE961EEE51DC}"/>
                  </a:ext>
                </a:extLst>
              </p:cNvPr>
              <p:cNvSpPr/>
              <p:nvPr/>
            </p:nvSpPr>
            <p:spPr>
              <a:xfrm rot="960161">
                <a:off x="776469" y="6859993"/>
                <a:ext cx="3006765" cy="2998128"/>
              </a:xfrm>
              <a:prstGeom prst="teardrop">
                <a:avLst>
                  <a:gd name="adj" fmla="val 125177"/>
                </a:avLst>
              </a:pr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sp>
            <p:nvSpPr>
              <p:cNvPr id="8" name="Tåre 7">
                <a:extLst>
                  <a:ext uri="{FF2B5EF4-FFF2-40B4-BE49-F238E27FC236}">
                    <a16:creationId xmlns:a16="http://schemas.microsoft.com/office/drawing/2014/main" id="{DFF47667-6F31-43D2-AA3E-C7D7934CC0C8}"/>
                  </a:ext>
                </a:extLst>
              </p:cNvPr>
              <p:cNvSpPr/>
              <p:nvPr/>
            </p:nvSpPr>
            <p:spPr>
              <a:xfrm rot="18264298">
                <a:off x="3630563" y="8086317"/>
                <a:ext cx="3006765" cy="2998128"/>
              </a:xfrm>
              <a:prstGeom prst="teardrop">
                <a:avLst>
                  <a:gd name="adj" fmla="val 125177"/>
                </a:avLst>
              </a:prstGeom>
              <a:noFill/>
              <a:ln w="762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sp>
            <p:nvSpPr>
              <p:cNvPr id="10" name="Tåre 9">
                <a:extLst>
                  <a:ext uri="{FF2B5EF4-FFF2-40B4-BE49-F238E27FC236}">
                    <a16:creationId xmlns:a16="http://schemas.microsoft.com/office/drawing/2014/main" id="{ABFA45E3-2CFC-4613-B976-3EA8E873F2E4}"/>
                  </a:ext>
                </a:extLst>
              </p:cNvPr>
              <p:cNvSpPr/>
              <p:nvPr/>
            </p:nvSpPr>
            <p:spPr>
              <a:xfrm rot="5400000">
                <a:off x="1187779" y="3696744"/>
                <a:ext cx="3006765" cy="2998128"/>
              </a:xfrm>
              <a:prstGeom prst="teardrop">
                <a:avLst>
                  <a:gd name="adj" fmla="val 125177"/>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sp>
            <p:nvSpPr>
              <p:cNvPr id="12" name="Ellipse 11">
                <a:extLst>
                  <a:ext uri="{FF2B5EF4-FFF2-40B4-BE49-F238E27FC236}">
                    <a16:creationId xmlns:a16="http://schemas.microsoft.com/office/drawing/2014/main" id="{61D0E906-C25F-42F1-BE6C-D4CED321C7C0}"/>
                  </a:ext>
                </a:extLst>
              </p:cNvPr>
              <p:cNvSpPr/>
              <p:nvPr/>
            </p:nvSpPr>
            <p:spPr>
              <a:xfrm>
                <a:off x="4040948" y="6323571"/>
                <a:ext cx="1132154" cy="116298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57"/>
              </a:p>
            </p:txBody>
          </p:sp>
        </p:grpSp>
      </p:grpSp>
      <p:sp>
        <p:nvSpPr>
          <p:cNvPr id="13" name="TekstSylinder 12">
            <a:extLst>
              <a:ext uri="{FF2B5EF4-FFF2-40B4-BE49-F238E27FC236}">
                <a16:creationId xmlns:a16="http://schemas.microsoft.com/office/drawing/2014/main" id="{0FEB3BA5-DD93-64D0-852C-88828EDB1566}"/>
              </a:ext>
            </a:extLst>
          </p:cNvPr>
          <p:cNvSpPr txBox="1"/>
          <p:nvPr/>
        </p:nvSpPr>
        <p:spPr>
          <a:xfrm>
            <a:off x="0" y="9644"/>
            <a:ext cx="12191999" cy="400110"/>
          </a:xfrm>
          <a:prstGeom prst="rect">
            <a:avLst/>
          </a:prstGeom>
          <a:noFill/>
        </p:spPr>
        <p:txBody>
          <a:bodyPr wrap="square" rtlCol="0">
            <a:spAutoFit/>
          </a:bodyPr>
          <a:lstStyle/>
          <a:p>
            <a:pPr marL="180975"/>
            <a:r>
              <a:rPr lang="nb-NO" sz="2000" b="1" dirty="0">
                <a:solidFill>
                  <a:srgbClr val="E97132"/>
                </a:solidFill>
              </a:rPr>
              <a:t>Praktiske oppgaver </a:t>
            </a:r>
            <a:r>
              <a:rPr lang="nb-NO" sz="2000" b="1" dirty="0">
                <a:solidFill>
                  <a:srgbClr val="156082"/>
                </a:solidFill>
              </a:rPr>
              <a:t>for kurs om Kardes e-læringsressurser: </a:t>
            </a:r>
            <a:r>
              <a:rPr lang="nb-NO" sz="2000" b="1" dirty="0">
                <a:solidFill>
                  <a:srgbClr val="E97132"/>
                </a:solidFill>
              </a:rPr>
              <a:t>Hvordan motivere? </a:t>
            </a:r>
          </a:p>
        </p:txBody>
      </p:sp>
    </p:spTree>
    <p:extLst>
      <p:ext uri="{BB962C8B-B14F-4D97-AF65-F5344CB8AC3E}">
        <p14:creationId xmlns:p14="http://schemas.microsoft.com/office/powerpoint/2010/main" val="1820533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475D-051C-1F2D-4239-323429356218}"/>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36BBF33D-40B1-0F4A-BBD8-149077C3E82C}"/>
              </a:ext>
            </a:extLst>
          </p:cNvPr>
          <p:cNvSpPr txBox="1"/>
          <p:nvPr/>
        </p:nvSpPr>
        <p:spPr>
          <a:xfrm>
            <a:off x="0" y="0"/>
            <a:ext cx="12191999" cy="400110"/>
          </a:xfrm>
          <a:prstGeom prst="rect">
            <a:avLst/>
          </a:prstGeom>
          <a:noFill/>
        </p:spPr>
        <p:txBody>
          <a:bodyPr wrap="square" rtlCol="0">
            <a:spAutoFit/>
          </a:bodyPr>
          <a:lstStyle/>
          <a:p>
            <a:pPr marL="180975"/>
            <a:r>
              <a:rPr lang="nb-NO" sz="2000" b="1" dirty="0">
                <a:solidFill>
                  <a:srgbClr val="E97132"/>
                </a:solidFill>
              </a:rPr>
              <a:t>Praktiske oppgaver </a:t>
            </a:r>
            <a:r>
              <a:rPr lang="nb-NO" sz="2000" b="1" dirty="0">
                <a:solidFill>
                  <a:srgbClr val="156082"/>
                </a:solidFill>
              </a:rPr>
              <a:t>for kurs om Kardes e-læringsressurser: </a:t>
            </a:r>
            <a:r>
              <a:rPr lang="nb-NO" sz="2000" b="1" dirty="0">
                <a:solidFill>
                  <a:srgbClr val="E97132"/>
                </a:solidFill>
              </a:rPr>
              <a:t>Kost og nytte av e-læring</a:t>
            </a:r>
          </a:p>
        </p:txBody>
      </p:sp>
      <p:graphicFrame>
        <p:nvGraphicFramePr>
          <p:cNvPr id="3" name="Tabell 2">
            <a:extLst>
              <a:ext uri="{FF2B5EF4-FFF2-40B4-BE49-F238E27FC236}">
                <a16:creationId xmlns:a16="http://schemas.microsoft.com/office/drawing/2014/main" id="{C8224203-F9FA-4D9B-3F50-F528BEFEA63D}"/>
              </a:ext>
            </a:extLst>
          </p:cNvPr>
          <p:cNvGraphicFramePr>
            <a:graphicFrameLocks noGrp="1"/>
          </p:cNvGraphicFramePr>
          <p:nvPr>
            <p:extLst>
              <p:ext uri="{D42A27DB-BD31-4B8C-83A1-F6EECF244321}">
                <p14:modId xmlns:p14="http://schemas.microsoft.com/office/powerpoint/2010/main" val="1995764967"/>
              </p:ext>
            </p:extLst>
          </p:nvPr>
        </p:nvGraphicFramePr>
        <p:xfrm>
          <a:off x="251032" y="582299"/>
          <a:ext cx="11539392" cy="5379720"/>
        </p:xfrm>
        <a:graphic>
          <a:graphicData uri="http://schemas.openxmlformats.org/drawingml/2006/table">
            <a:tbl>
              <a:tblPr firstRow="1" bandRow="1">
                <a:tableStyleId>{8EC20E35-A176-4012-BC5E-935CFFF8708E}</a:tableStyleId>
              </a:tblPr>
              <a:tblGrid>
                <a:gridCol w="5769696">
                  <a:extLst>
                    <a:ext uri="{9D8B030D-6E8A-4147-A177-3AD203B41FA5}">
                      <a16:colId xmlns:a16="http://schemas.microsoft.com/office/drawing/2014/main" val="3412847784"/>
                    </a:ext>
                  </a:extLst>
                </a:gridCol>
                <a:gridCol w="5769696">
                  <a:extLst>
                    <a:ext uri="{9D8B030D-6E8A-4147-A177-3AD203B41FA5}">
                      <a16:colId xmlns:a16="http://schemas.microsoft.com/office/drawing/2014/main" val="845546208"/>
                    </a:ext>
                  </a:extLst>
                </a:gridCol>
              </a:tblGrid>
              <a:tr h="370840">
                <a:tc gridSpan="2">
                  <a:txBody>
                    <a:bodyPr/>
                    <a:lstStyle/>
                    <a:p>
                      <a:pPr algn="ctr"/>
                      <a:r>
                        <a:rPr lang="nb-NO" dirty="0"/>
                        <a:t>Her kan du gjøre en enkel kost-nytteanalyse av opplæring vha. e-læring. Tenk på et realistisk case, dvs. samspillet mellom en tjenestemottaker og en tjenesteyter. </a:t>
                      </a:r>
                      <a:r>
                        <a:rPr lang="nb-NO" dirty="0" err="1"/>
                        <a:t>Basér</a:t>
                      </a:r>
                      <a:r>
                        <a:rPr lang="nb-NO" dirty="0"/>
                        <a:t> </a:t>
                      </a:r>
                      <a:r>
                        <a:rPr lang="nb-NO" dirty="0" err="1"/>
                        <a:t>caset</a:t>
                      </a:r>
                      <a:r>
                        <a:rPr lang="nb-NO" dirty="0"/>
                        <a:t> ditt på </a:t>
                      </a:r>
                      <a:r>
                        <a:rPr lang="nb-NO" dirty="0">
                          <a:solidFill>
                            <a:schemeClr val="bg1"/>
                          </a:solidFill>
                        </a:rPr>
                        <a:t>modellen på s. 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hMerge="1">
                  <a:txBody>
                    <a:bodyPr/>
                    <a:lstStyle/>
                    <a:p>
                      <a:endParaRPr lang="nb-NO"/>
                    </a:p>
                  </a:txBody>
                  <a:tcPr/>
                </a:tc>
                <a:extLst>
                  <a:ext uri="{0D108BD9-81ED-4DB2-BD59-A6C34878D82A}">
                    <a16:rowId xmlns:a16="http://schemas.microsoft.com/office/drawing/2014/main" val="53457635"/>
                  </a:ext>
                </a:extLst>
              </a:tr>
              <a:tr h="0">
                <a:tc>
                  <a:txBody>
                    <a:bodyPr/>
                    <a:lstStyle/>
                    <a:p>
                      <a:r>
                        <a:rPr lang="nb-NO" dirty="0">
                          <a:solidFill>
                            <a:srgbClr val="008080"/>
                          </a:solidFill>
                        </a:rPr>
                        <a:t>Hvilke </a:t>
                      </a:r>
                      <a:r>
                        <a:rPr lang="nb-NO" b="1" dirty="0">
                          <a:solidFill>
                            <a:srgbClr val="008080"/>
                          </a:solidFill>
                        </a:rPr>
                        <a:t>kostnader</a:t>
                      </a:r>
                      <a:r>
                        <a:rPr lang="nb-NO" dirty="0">
                          <a:solidFill>
                            <a:srgbClr val="008080"/>
                          </a:solidFill>
                        </a:rPr>
                        <a:t> kan du se </a:t>
                      </a:r>
                      <a:r>
                        <a:rPr lang="nb-NO" b="1" dirty="0">
                          <a:solidFill>
                            <a:srgbClr val="008080"/>
                          </a:solidFill>
                        </a:rPr>
                        <a:t>på kort og lang sikt</a:t>
                      </a:r>
                      <a:r>
                        <a:rPr lang="nb-NO" dirty="0">
                          <a:solidFill>
                            <a:srgbClr val="00808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nb-NO" dirty="0">
                          <a:solidFill>
                            <a:srgbClr val="008080"/>
                          </a:solidFill>
                        </a:rPr>
                        <a:t>Prøv å tallfeste </a:t>
                      </a:r>
                      <a:r>
                        <a:rPr lang="nb-NO" b="1" dirty="0">
                          <a:solidFill>
                            <a:srgbClr val="008080"/>
                          </a:solidFill>
                        </a:rPr>
                        <a:t>kostnader</a:t>
                      </a:r>
                      <a:r>
                        <a:rPr lang="nb-NO" dirty="0">
                          <a:solidFill>
                            <a:srgbClr val="008080"/>
                          </a:solidFill>
                        </a:rPr>
                        <a:t>, f.eks. i timer og/eller kroner: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96583663"/>
                  </a:ext>
                </a:extLst>
              </a:tr>
              <a:tr h="303953">
                <a:tc>
                  <a:txBody>
                    <a:bodyPr/>
                    <a:lstStyle/>
                    <a:p>
                      <a:r>
                        <a:rPr lang="nb-NO" dirty="0">
                          <a:solidFill>
                            <a:srgbClr val="008080"/>
                          </a:solidFill>
                        </a:rPr>
                        <a:t>1. _________________________________________________</a:t>
                      </a:r>
                    </a:p>
                    <a:p>
                      <a:r>
                        <a:rPr lang="nb-NO" dirty="0">
                          <a:solidFill>
                            <a:srgbClr val="008080"/>
                          </a:solidFill>
                        </a:rPr>
                        <a:t>2. _________________________________________________</a:t>
                      </a:r>
                    </a:p>
                    <a:p>
                      <a:r>
                        <a:rPr lang="nb-NO" dirty="0">
                          <a:solidFill>
                            <a:srgbClr val="008080"/>
                          </a:solidFill>
                        </a:rPr>
                        <a:t>3. _________________________________________________</a:t>
                      </a:r>
                    </a:p>
                    <a:p>
                      <a:r>
                        <a:rPr lang="nb-NO" dirty="0">
                          <a:solidFill>
                            <a:srgbClr val="008080"/>
                          </a:solidFill>
                        </a:rPr>
                        <a:t>4. _________________________________________________</a:t>
                      </a:r>
                    </a:p>
                    <a:p>
                      <a:r>
                        <a:rPr lang="nb-NO" dirty="0">
                          <a:solidFill>
                            <a:srgbClr val="008080"/>
                          </a:solidFill>
                        </a:rPr>
                        <a:t>5. _________________________________________________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nb-NO" dirty="0">
                          <a:solidFill>
                            <a:srgbClr val="008080"/>
                          </a:solidFill>
                        </a:rPr>
                        <a:t>1. _________________________________________________</a:t>
                      </a:r>
                    </a:p>
                    <a:p>
                      <a:r>
                        <a:rPr lang="nb-NO" dirty="0">
                          <a:solidFill>
                            <a:srgbClr val="008080"/>
                          </a:solidFill>
                        </a:rPr>
                        <a:t>2. _________________________________________________</a:t>
                      </a:r>
                    </a:p>
                    <a:p>
                      <a:r>
                        <a:rPr lang="nb-NO" dirty="0">
                          <a:solidFill>
                            <a:srgbClr val="008080"/>
                          </a:solidFill>
                        </a:rPr>
                        <a:t>3. _________________________________________________</a:t>
                      </a:r>
                    </a:p>
                    <a:p>
                      <a:r>
                        <a:rPr lang="nb-NO" dirty="0">
                          <a:solidFill>
                            <a:srgbClr val="008080"/>
                          </a:solidFill>
                        </a:rPr>
                        <a:t>4. _________________________________________________</a:t>
                      </a:r>
                    </a:p>
                    <a:p>
                      <a:r>
                        <a:rPr lang="nb-NO" dirty="0">
                          <a:solidFill>
                            <a:srgbClr val="008080"/>
                          </a:solidFill>
                        </a:rPr>
                        <a:t>5. _________________________________________________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49981680"/>
                  </a:ext>
                </a:extLst>
              </a:tr>
              <a:tr h="0">
                <a:tc>
                  <a:txBody>
                    <a:bodyPr/>
                    <a:lstStyle/>
                    <a:p>
                      <a:pPr marL="0"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r>
                        <a:rPr lang="nb-NO" dirty="0">
                          <a:solidFill>
                            <a:srgbClr val="008080"/>
                          </a:solidFill>
                        </a:rPr>
                        <a:t>Hvilke </a:t>
                      </a:r>
                      <a:r>
                        <a:rPr lang="nb-NO" b="1" dirty="0">
                          <a:solidFill>
                            <a:srgbClr val="008080"/>
                          </a:solidFill>
                        </a:rPr>
                        <a:t>besparelser</a:t>
                      </a:r>
                      <a:r>
                        <a:rPr lang="nb-NO" dirty="0">
                          <a:solidFill>
                            <a:srgbClr val="008080"/>
                          </a:solidFill>
                        </a:rPr>
                        <a:t> kan du se </a:t>
                      </a:r>
                      <a:r>
                        <a:rPr lang="nb-NO" b="1" dirty="0">
                          <a:solidFill>
                            <a:srgbClr val="008080"/>
                          </a:solidFill>
                        </a:rPr>
                        <a:t>på kort og lang sikt</a:t>
                      </a:r>
                      <a:r>
                        <a:rPr lang="nb-NO" dirty="0">
                          <a:solidFill>
                            <a:srgbClr val="00808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r>
                        <a:rPr lang="nb-NO" dirty="0">
                          <a:solidFill>
                            <a:srgbClr val="008080"/>
                          </a:solidFill>
                        </a:rPr>
                        <a:t>Prøv å tallfeste </a:t>
                      </a:r>
                      <a:r>
                        <a:rPr lang="nb-NO" b="1" dirty="0">
                          <a:solidFill>
                            <a:srgbClr val="008080"/>
                          </a:solidFill>
                        </a:rPr>
                        <a:t>besparelser</a:t>
                      </a:r>
                      <a:r>
                        <a:rPr lang="nb-NO" dirty="0">
                          <a:solidFill>
                            <a:srgbClr val="008080"/>
                          </a:solidFill>
                        </a:rPr>
                        <a:t>, f.eks. i timer og/eller kroner: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32532536"/>
                  </a:ext>
                </a:extLst>
              </a:tr>
              <a:tr h="303953">
                <a:tc>
                  <a:txBody>
                    <a:bodyPr/>
                    <a:lstStyle/>
                    <a:p>
                      <a:r>
                        <a:rPr lang="nb-NO" dirty="0">
                          <a:solidFill>
                            <a:srgbClr val="008080"/>
                          </a:solidFill>
                        </a:rPr>
                        <a:t>1. _________________________________________________</a:t>
                      </a:r>
                    </a:p>
                    <a:p>
                      <a:r>
                        <a:rPr lang="nb-NO" dirty="0">
                          <a:solidFill>
                            <a:srgbClr val="008080"/>
                          </a:solidFill>
                        </a:rPr>
                        <a:t>2. _________________________________________________</a:t>
                      </a:r>
                    </a:p>
                    <a:p>
                      <a:r>
                        <a:rPr lang="nb-NO" dirty="0">
                          <a:solidFill>
                            <a:srgbClr val="008080"/>
                          </a:solidFill>
                        </a:rPr>
                        <a:t>3. _________________________________________________</a:t>
                      </a:r>
                    </a:p>
                    <a:p>
                      <a:r>
                        <a:rPr lang="nb-NO" dirty="0">
                          <a:solidFill>
                            <a:srgbClr val="008080"/>
                          </a:solidFill>
                        </a:rPr>
                        <a:t>4. _________________________________________________</a:t>
                      </a:r>
                    </a:p>
                    <a:p>
                      <a:r>
                        <a:rPr lang="nb-NO" dirty="0">
                          <a:solidFill>
                            <a:srgbClr val="008080"/>
                          </a:solidFill>
                        </a:rPr>
                        <a:t>5. _________________________________________________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nb-NO" dirty="0">
                          <a:solidFill>
                            <a:srgbClr val="008080"/>
                          </a:solidFill>
                        </a:rPr>
                        <a:t>1. _________________________________________________</a:t>
                      </a:r>
                    </a:p>
                    <a:p>
                      <a:r>
                        <a:rPr lang="nb-NO" dirty="0">
                          <a:solidFill>
                            <a:srgbClr val="008080"/>
                          </a:solidFill>
                        </a:rPr>
                        <a:t>2. _________________________________________________</a:t>
                      </a:r>
                    </a:p>
                    <a:p>
                      <a:r>
                        <a:rPr lang="nb-NO" dirty="0">
                          <a:solidFill>
                            <a:srgbClr val="008080"/>
                          </a:solidFill>
                        </a:rPr>
                        <a:t>3. _________________________________________________</a:t>
                      </a:r>
                    </a:p>
                    <a:p>
                      <a:r>
                        <a:rPr lang="nb-NO" dirty="0">
                          <a:solidFill>
                            <a:srgbClr val="008080"/>
                          </a:solidFill>
                        </a:rPr>
                        <a:t>4. _________________________________________________</a:t>
                      </a:r>
                    </a:p>
                    <a:p>
                      <a:r>
                        <a:rPr lang="nb-NO" dirty="0">
                          <a:solidFill>
                            <a:srgbClr val="008080"/>
                          </a:solidFill>
                        </a:rPr>
                        <a:t>5. _________________________________________________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92193069"/>
                  </a:ext>
                </a:extLst>
              </a:tr>
              <a:tr h="303953">
                <a:tc>
                  <a:txBody>
                    <a:bodyPr/>
                    <a:lstStyle/>
                    <a:p>
                      <a:pPr marL="0"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endParaRPr lang="nb-NO"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300"/>
                        </a:spcAft>
                        <a:buClr>
                          <a:srgbClr val="008080"/>
                        </a:buClr>
                        <a:buSzTx/>
                        <a:buFont typeface="Arial" panose="020B0604020202020204" pitchFamily="34" charset="0"/>
                        <a:buNone/>
                        <a:tabLst/>
                        <a:defRPr/>
                      </a:pPr>
                      <a:r>
                        <a:rPr lang="nb-NO" b="1" dirty="0">
                          <a:solidFill>
                            <a:srgbClr val="008080"/>
                          </a:solidFill>
                        </a:rPr>
                        <a:t>Vurder</a:t>
                      </a:r>
                      <a:r>
                        <a:rPr lang="nb-NO" dirty="0">
                          <a:solidFill>
                            <a:srgbClr val="008080"/>
                          </a:solidFill>
                        </a:rPr>
                        <a:t>  "sluttsummen" av kostnader og besparelser?</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584653256"/>
                  </a:ext>
                </a:extLst>
              </a:tr>
              <a:tr h="242147">
                <a:tc>
                  <a:txBody>
                    <a:bodyPr/>
                    <a:lstStyle/>
                    <a:p>
                      <a:pPr marL="109538"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endParaRPr lang="nb-NO"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endParaRPr lang="nb-NO" dirty="0"/>
                    </a:p>
                    <a:p>
                      <a:pPr marL="0" marR="0" lvl="0" indent="0" algn="l" defTabSz="914400" rtl="0" eaLnBrk="1" fontAlgn="auto" latinLnBrk="0" hangingPunct="1">
                        <a:lnSpc>
                          <a:spcPct val="100000"/>
                        </a:lnSpc>
                        <a:spcBef>
                          <a:spcPts val="300"/>
                        </a:spcBef>
                        <a:spcAft>
                          <a:spcPts val="300"/>
                        </a:spcAft>
                        <a:buClr>
                          <a:srgbClr val="008080"/>
                        </a:buClr>
                        <a:buSzTx/>
                        <a:buFont typeface="+mj-lt"/>
                        <a:buNone/>
                        <a:tabLst/>
                        <a:defRPr/>
                      </a:pPr>
                      <a:endParaRPr lang="nb-NO" dirty="0"/>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273617889"/>
                  </a:ext>
                </a:extLst>
              </a:tr>
            </a:tbl>
          </a:graphicData>
        </a:graphic>
      </p:graphicFrame>
      <p:sp>
        <p:nvSpPr>
          <p:cNvPr id="5" name="TekstSylinder 4">
            <a:extLst>
              <a:ext uri="{FF2B5EF4-FFF2-40B4-BE49-F238E27FC236}">
                <a16:creationId xmlns:a16="http://schemas.microsoft.com/office/drawing/2014/main" id="{24FACB4E-2D54-86F0-D305-EDB9E00B1F1F}"/>
              </a:ext>
            </a:extLst>
          </p:cNvPr>
          <p:cNvSpPr txBox="1"/>
          <p:nvPr/>
        </p:nvSpPr>
        <p:spPr>
          <a:xfrm>
            <a:off x="152473" y="6192734"/>
            <a:ext cx="10589758" cy="369332"/>
          </a:xfrm>
          <a:prstGeom prst="rect">
            <a:avLst/>
          </a:prstGeom>
          <a:noFill/>
        </p:spPr>
        <p:txBody>
          <a:bodyPr wrap="none" rtlCol="0">
            <a:spAutoFit/>
          </a:bodyPr>
          <a:lstStyle/>
          <a:p>
            <a:r>
              <a:rPr lang="nb-NO" dirty="0"/>
              <a:t>Oppgavene egner seg både for gruppearbeider i workshops og som refleksjonsoppgaver i et selvstudium.  </a:t>
            </a:r>
          </a:p>
        </p:txBody>
      </p:sp>
    </p:spTree>
    <p:extLst>
      <p:ext uri="{BB962C8B-B14F-4D97-AF65-F5344CB8AC3E}">
        <p14:creationId xmlns:p14="http://schemas.microsoft.com/office/powerpoint/2010/main" val="1573527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a:extLst>
            <a:ext uri="{FF2B5EF4-FFF2-40B4-BE49-F238E27FC236}">
              <a16:creationId xmlns:a16="http://schemas.microsoft.com/office/drawing/2014/main" id="{3D61D4EA-B72E-B2C9-E0C9-BDADB6AFCF9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2B7C0A5-5F78-06A9-E038-3077F24D2086}"/>
              </a:ext>
            </a:extLst>
          </p:cNvPr>
          <p:cNvSpPr>
            <a:spLocks noGrp="1"/>
          </p:cNvSpPr>
          <p:nvPr>
            <p:ph type="ctrTitle"/>
          </p:nvPr>
        </p:nvSpPr>
        <p:spPr>
          <a:xfrm>
            <a:off x="525524" y="324864"/>
            <a:ext cx="11654444" cy="2494965"/>
          </a:xfrm>
        </p:spPr>
        <p:txBody>
          <a:bodyPr anchor="t">
            <a:normAutofit fontScale="90000"/>
          </a:bodyPr>
          <a:lstStyle/>
          <a:p>
            <a:pPr algn="l"/>
            <a:r>
              <a:rPr lang="nb-NO" dirty="0">
                <a:solidFill>
                  <a:srgbClr val="156082"/>
                </a:solidFill>
              </a:rPr>
              <a:t>Del 8: NAKU – Nasjonalt </a:t>
            </a:r>
            <a:br>
              <a:rPr lang="nb-NO" dirty="0">
                <a:solidFill>
                  <a:srgbClr val="156082"/>
                </a:solidFill>
              </a:rPr>
            </a:br>
            <a:r>
              <a:rPr lang="nb-NO" dirty="0">
                <a:solidFill>
                  <a:srgbClr val="156082"/>
                </a:solidFill>
              </a:rPr>
              <a:t>kompetanse-miljø om utviklingshemming</a:t>
            </a:r>
            <a:br>
              <a:rPr lang="nb-NO" dirty="0">
                <a:solidFill>
                  <a:srgbClr val="156082"/>
                </a:solidFill>
              </a:rPr>
            </a:br>
            <a:br>
              <a:rPr lang="nb-NO" sz="4400" dirty="0">
                <a:solidFill>
                  <a:srgbClr val="156082"/>
                </a:solidFill>
              </a:rPr>
            </a:br>
            <a:r>
              <a:rPr lang="nb-NO" sz="4400" dirty="0">
                <a:solidFill>
                  <a:srgbClr val="156082"/>
                </a:solidFill>
              </a:rPr>
              <a:t>Innhold i denne delen:</a:t>
            </a:r>
            <a:br>
              <a:rPr lang="nb-NO" sz="4400" dirty="0">
                <a:solidFill>
                  <a:srgbClr val="156082"/>
                </a:solidFill>
              </a:rPr>
            </a:br>
            <a:br>
              <a:rPr lang="nb-NO" sz="4400" dirty="0">
                <a:solidFill>
                  <a:srgbClr val="156082"/>
                </a:solidFill>
              </a:rPr>
            </a:br>
            <a:r>
              <a:rPr lang="nb-NO" sz="3600" dirty="0">
                <a:solidFill>
                  <a:srgbClr val="156082"/>
                </a:solidFill>
              </a:rPr>
              <a:t>Temaer i NAKUs kunnskapsbank</a:t>
            </a:r>
            <a:endParaRPr lang="nb-NO" dirty="0">
              <a:solidFill>
                <a:srgbClr val="156082"/>
              </a:solidFill>
            </a:endParaRPr>
          </a:p>
        </p:txBody>
      </p:sp>
      <p:grpSp>
        <p:nvGrpSpPr>
          <p:cNvPr id="3" name="Gruppe 2">
            <a:extLst>
              <a:ext uri="{FF2B5EF4-FFF2-40B4-BE49-F238E27FC236}">
                <a16:creationId xmlns:a16="http://schemas.microsoft.com/office/drawing/2014/main" id="{3943D7A4-519E-8D4C-3356-B7B5CECDF1DF}"/>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313B1D39-E683-5F2F-911E-8C26B03259A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E07B0348-F923-A6AD-A5C6-0BBFD552BA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306F7FD9-FA31-0201-817B-A1A3EA7649A2}"/>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65875803-9B7E-B59B-B46A-E969D1FF7EF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416FCD62-EA70-2CBB-FC5E-38C3FA74D07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D4663C76-F219-535A-F9AA-B0890E7C8160}"/>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2028336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4F6E0F7-1015-5A6F-6CD0-FF01BF376439}"/>
              </a:ext>
            </a:extLst>
          </p:cNvPr>
          <p:cNvSpPr txBox="1"/>
          <p:nvPr/>
        </p:nvSpPr>
        <p:spPr>
          <a:xfrm>
            <a:off x="0" y="0"/>
            <a:ext cx="12191999" cy="400110"/>
          </a:xfrm>
          <a:prstGeom prst="rect">
            <a:avLst/>
          </a:prstGeom>
          <a:noFill/>
        </p:spPr>
        <p:txBody>
          <a:bodyPr wrap="square" rtlCol="0">
            <a:spAutoFit/>
          </a:bodyPr>
          <a:lstStyle/>
          <a:p>
            <a:pPr marL="180975"/>
            <a:r>
              <a:rPr lang="nb-NO" sz="2000" b="1" dirty="0">
                <a:solidFill>
                  <a:srgbClr val="E97132"/>
                </a:solidFill>
              </a:rPr>
              <a:t>Ressursene på NAKUs nettsted </a:t>
            </a:r>
            <a:r>
              <a:rPr lang="nb-NO" sz="2000" b="1" dirty="0">
                <a:solidFill>
                  <a:srgbClr val="156082"/>
                </a:solidFill>
              </a:rPr>
              <a:t>for fagkunnskap om mennesker med utviklingshemning  </a:t>
            </a:r>
          </a:p>
        </p:txBody>
      </p:sp>
      <p:sp>
        <p:nvSpPr>
          <p:cNvPr id="4" name="Plassholder for innhold 2">
            <a:extLst>
              <a:ext uri="{FF2B5EF4-FFF2-40B4-BE49-F238E27FC236}">
                <a16:creationId xmlns:a16="http://schemas.microsoft.com/office/drawing/2014/main" id="{DA1DDACB-9AED-1B95-9CF1-5AF92DC904A3}"/>
              </a:ext>
            </a:extLst>
          </p:cNvPr>
          <p:cNvSpPr txBox="1">
            <a:spLocks/>
          </p:cNvSpPr>
          <p:nvPr/>
        </p:nvSpPr>
        <p:spPr>
          <a:xfrm>
            <a:off x="94678" y="598718"/>
            <a:ext cx="11697105" cy="5491981"/>
          </a:xfrm>
          <a:prstGeom prst="rect">
            <a:avLst/>
          </a:prstGeom>
        </p:spPr>
        <p:txBody>
          <a:bodyPr>
            <a:noAutofit/>
          </a:bodyPr>
          <a:lstStyle>
            <a:lvl1pPr marL="365760" indent="-256032" algn="l" rtl="0" eaLnBrk="1" latinLnBrk="0" hangingPunct="1">
              <a:spcBef>
                <a:spcPts val="300"/>
              </a:spcBef>
              <a:buClr>
                <a:srgbClr val="008080"/>
              </a:buClr>
              <a:buFont typeface="Arial" pitchFamily="34" charset="0"/>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rgbClr val="008080"/>
              </a:buClr>
              <a:buFont typeface="Arial" pitchFamily="34" charset="0"/>
              <a:buChar char="•"/>
              <a:defRPr kumimoji="0" sz="2600" kern="1200">
                <a:solidFill>
                  <a:schemeClr val="tx1"/>
                </a:solidFill>
                <a:latin typeface="Calibri" pitchFamily="34" charset="0"/>
                <a:ea typeface="+mn-ea"/>
                <a:cs typeface="Calibri" pitchFamily="34" charset="0"/>
              </a:defRPr>
            </a:lvl2pPr>
            <a:lvl3pPr marL="923544" indent="-219456" algn="l" rtl="0" eaLnBrk="1" latinLnBrk="0" hangingPunct="1">
              <a:spcBef>
                <a:spcPts val="300"/>
              </a:spcBef>
              <a:buClr>
                <a:srgbClr val="008080"/>
              </a:buClr>
              <a:buFont typeface="Arial" pitchFamily="34" charset="0"/>
              <a:buChar char="•"/>
              <a:defRPr kumimoji="0" sz="2400" kern="1200">
                <a:solidFill>
                  <a:schemeClr val="tx1"/>
                </a:solidFill>
                <a:latin typeface="Calibri" pitchFamily="34" charset="0"/>
                <a:ea typeface="+mn-ea"/>
                <a:cs typeface="Calibri" pitchFamily="34" charset="0"/>
              </a:defRPr>
            </a:lvl3pPr>
            <a:lvl4pPr marL="1179576" indent="-201168" algn="l" rtl="0" eaLnBrk="1" latinLnBrk="0" hangingPunct="1">
              <a:spcBef>
                <a:spcPts val="300"/>
              </a:spcBef>
              <a:buClr>
                <a:srgbClr val="008080"/>
              </a:buClr>
              <a:buFont typeface="Arial" pitchFamily="34" charset="0"/>
              <a:buChar char="•"/>
              <a:defRPr kumimoji="0" sz="2200" kern="1200">
                <a:solidFill>
                  <a:schemeClr val="tx1"/>
                </a:solidFill>
                <a:latin typeface="Calibri" pitchFamily="34" charset="0"/>
                <a:ea typeface="+mn-ea"/>
                <a:cs typeface="Calibri" pitchFamily="34" charset="0"/>
              </a:defRPr>
            </a:lvl4pPr>
            <a:lvl5pPr marL="1389888" indent="-182880" algn="l" rtl="0" eaLnBrk="1" latinLnBrk="0" hangingPunct="1">
              <a:spcBef>
                <a:spcPts val="300"/>
              </a:spcBef>
              <a:buClr>
                <a:srgbClr val="008080"/>
              </a:buClr>
              <a:buFont typeface="Arial" pitchFamily="34" charset="0"/>
              <a:buChar char="•"/>
              <a:defRPr kumimoji="0" sz="2000" kern="1200">
                <a:solidFill>
                  <a:schemeClr val="tx1"/>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8" indent="0">
              <a:spcAft>
                <a:spcPts val="300"/>
              </a:spcAft>
              <a:buClr>
                <a:srgbClr val="0F9ED5"/>
              </a:buClr>
              <a:buNone/>
              <a:defRPr/>
            </a:pPr>
            <a:r>
              <a:rPr lang="nb-NO" sz="2400" kern="100" dirty="0">
                <a:effectLst/>
                <a:latin typeface="Aptos" panose="020B0004020202020204" pitchFamily="34" charset="0"/>
                <a:ea typeface="Aptos" panose="020B0004020202020204" pitchFamily="34" charset="0"/>
                <a:cs typeface="Times New Roman" panose="02020603050405020304" pitchFamily="18" charset="0"/>
              </a:rPr>
              <a:t>NAKU utvikler det faglige grunnlaget for å skape gode levekår for personer med utviklingshemning.</a:t>
            </a:r>
          </a:p>
          <a:p>
            <a:pPr marL="109538" indent="0">
              <a:spcAft>
                <a:spcPts val="300"/>
              </a:spcAft>
              <a:buClr>
                <a:srgbClr val="0F9ED5"/>
              </a:buClr>
              <a:buNone/>
              <a:defRPr/>
            </a:pPr>
            <a:endParaRPr lang="nb-NO" sz="2400" b="0" i="0" dirty="0">
              <a:solidFill>
                <a:srgbClr val="444444"/>
              </a:solidFill>
              <a:effectLst/>
              <a:latin typeface="+mn-lt"/>
            </a:endParaRPr>
          </a:p>
          <a:p>
            <a:pPr marL="109538" indent="0">
              <a:spcAft>
                <a:spcPts val="300"/>
              </a:spcAft>
              <a:buClr>
                <a:srgbClr val="0F9ED5"/>
              </a:buClr>
              <a:buNone/>
              <a:defRPr/>
            </a:pPr>
            <a:r>
              <a:rPr lang="nb-NO" sz="2400" b="0" i="0" dirty="0">
                <a:solidFill>
                  <a:srgbClr val="444444"/>
                </a:solidFill>
                <a:effectLst/>
                <a:latin typeface="+mn-lt"/>
              </a:rPr>
              <a:t>NAKUs kunnskapsbank inneholder følgende emnekategorier:</a:t>
            </a:r>
          </a:p>
          <a:p>
            <a:pPr marL="452438" indent="-342900">
              <a:spcAft>
                <a:spcPts val="300"/>
              </a:spcAft>
              <a:defRPr/>
            </a:pPr>
            <a:r>
              <a:rPr lang="nb-NO" sz="2400" b="0" i="0" dirty="0">
                <a:solidFill>
                  <a:srgbClr val="444444"/>
                </a:solidFill>
                <a:effectLst/>
                <a:latin typeface="+mn-lt"/>
              </a:rPr>
              <a:t>Arbeid og aktivitet *</a:t>
            </a:r>
          </a:p>
          <a:p>
            <a:pPr marL="452438" indent="-342900">
              <a:spcAft>
                <a:spcPts val="300"/>
              </a:spcAft>
              <a:defRPr/>
            </a:pPr>
            <a:r>
              <a:rPr lang="nb-NO" sz="2400" b="0" i="0" dirty="0">
                <a:solidFill>
                  <a:srgbClr val="444444"/>
                </a:solidFill>
                <a:effectLst/>
                <a:latin typeface="+mn-lt"/>
              </a:rPr>
              <a:t>Helse og omsorg *</a:t>
            </a:r>
          </a:p>
          <a:p>
            <a:pPr marL="452438" indent="-342900">
              <a:spcAft>
                <a:spcPts val="300"/>
              </a:spcAft>
              <a:defRPr/>
            </a:pPr>
            <a:r>
              <a:rPr lang="nb-NO" sz="2400" b="0" i="0" dirty="0">
                <a:solidFill>
                  <a:srgbClr val="444444"/>
                </a:solidFill>
                <a:effectLst/>
                <a:latin typeface="+mn-lt"/>
              </a:rPr>
              <a:t>Hjem og miljø *</a:t>
            </a:r>
          </a:p>
          <a:p>
            <a:pPr marL="452438" indent="-342900">
              <a:spcAft>
                <a:spcPts val="300"/>
              </a:spcAft>
              <a:defRPr/>
            </a:pPr>
            <a:r>
              <a:rPr lang="nb-NO" sz="2400" b="0" i="0" dirty="0">
                <a:solidFill>
                  <a:srgbClr val="444444"/>
                </a:solidFill>
                <a:effectLst/>
                <a:latin typeface="+mn-lt"/>
              </a:rPr>
              <a:t>Kultur og fritid</a:t>
            </a:r>
          </a:p>
          <a:p>
            <a:pPr marL="452438" indent="-342900">
              <a:spcAft>
                <a:spcPts val="300"/>
              </a:spcAft>
              <a:defRPr/>
            </a:pPr>
            <a:r>
              <a:rPr lang="nb-NO" sz="2400" b="0" i="0" dirty="0">
                <a:solidFill>
                  <a:srgbClr val="444444"/>
                </a:solidFill>
                <a:effectLst/>
                <a:latin typeface="+mn-lt"/>
              </a:rPr>
              <a:t>Oppvekst og utdanning</a:t>
            </a:r>
          </a:p>
          <a:p>
            <a:pPr marL="452438" indent="-342900">
              <a:spcAft>
                <a:spcPts val="300"/>
              </a:spcAft>
              <a:defRPr/>
            </a:pPr>
            <a:r>
              <a:rPr lang="nb-NO" sz="2400" b="0" i="0" dirty="0">
                <a:solidFill>
                  <a:srgbClr val="444444"/>
                </a:solidFill>
                <a:effectLst/>
                <a:latin typeface="+mn-lt"/>
              </a:rPr>
              <a:t>Pårørende og familie</a:t>
            </a:r>
          </a:p>
          <a:p>
            <a:pPr marL="452438" indent="-342900">
              <a:spcAft>
                <a:spcPts val="300"/>
              </a:spcAft>
              <a:defRPr/>
            </a:pPr>
            <a:r>
              <a:rPr lang="nb-NO" sz="2400" b="0" i="0" dirty="0">
                <a:solidFill>
                  <a:srgbClr val="444444"/>
                </a:solidFill>
                <a:effectLst/>
                <a:latin typeface="+mn-lt"/>
              </a:rPr>
              <a:t>Tema og fagområde *</a:t>
            </a:r>
          </a:p>
          <a:p>
            <a:pPr marL="87313" lvl="1" indent="0">
              <a:lnSpc>
                <a:spcPct val="107000"/>
              </a:lnSpc>
              <a:spcAft>
                <a:spcPts val="800"/>
              </a:spcAft>
              <a:buSzPts val="1000"/>
              <a:buNone/>
            </a:pP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p>
            <a:pPr marL="87313" lvl="1" indent="0">
              <a:lnSpc>
                <a:spcPct val="107000"/>
              </a:lnSpc>
              <a:spcAft>
                <a:spcPts val="800"/>
              </a:spcAft>
              <a:buSzPts val="1000"/>
              <a:buNone/>
            </a:pPr>
            <a:r>
              <a:rPr lang="nb-NO" sz="2400" kern="100" dirty="0">
                <a:effectLst/>
                <a:latin typeface="Aptos" panose="020B0004020202020204" pitchFamily="34" charset="0"/>
                <a:ea typeface="Aptos" panose="020B0004020202020204" pitchFamily="34" charset="0"/>
                <a:cs typeface="Times New Roman" panose="02020603050405020304" pitchFamily="18" charset="0"/>
              </a:rPr>
              <a:t>* Under emnekategorier merket med kan du finne henvisning til Kardes e-læringsressurser.</a:t>
            </a:r>
          </a:p>
        </p:txBody>
      </p:sp>
      <p:pic>
        <p:nvPicPr>
          <p:cNvPr id="9" name="Bilde 8">
            <a:extLst>
              <a:ext uri="{FF2B5EF4-FFF2-40B4-BE49-F238E27FC236}">
                <a16:creationId xmlns:a16="http://schemas.microsoft.com/office/drawing/2014/main" id="{48640E8B-CA54-EE37-A1A0-1654888C0A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24205" y="2126441"/>
            <a:ext cx="2837097" cy="2746689"/>
          </a:xfrm>
          <a:prstGeom prst="rect">
            <a:avLst/>
          </a:prstGeom>
        </p:spPr>
      </p:pic>
    </p:spTree>
    <p:extLst>
      <p:ext uri="{BB962C8B-B14F-4D97-AF65-F5344CB8AC3E}">
        <p14:creationId xmlns:p14="http://schemas.microsoft.com/office/powerpoint/2010/main" val="3832411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97C69-8672-787A-583D-3434514AF137}"/>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5D62E53F-56AF-338C-4160-D38C28D39943}"/>
              </a:ext>
            </a:extLst>
          </p:cNvPr>
          <p:cNvSpPr txBox="1"/>
          <p:nvPr/>
        </p:nvSpPr>
        <p:spPr>
          <a:xfrm>
            <a:off x="0" y="0"/>
            <a:ext cx="12191999" cy="1015663"/>
          </a:xfrm>
          <a:prstGeom prst="rect">
            <a:avLst/>
          </a:prstGeom>
          <a:noFill/>
        </p:spPr>
        <p:txBody>
          <a:bodyPr wrap="square" rtlCol="0">
            <a:spAutoFit/>
          </a:bodyPr>
          <a:lstStyle/>
          <a:p>
            <a:pPr marL="180975"/>
            <a:r>
              <a:rPr lang="nb-NO" sz="2000" b="1" dirty="0">
                <a:solidFill>
                  <a:srgbClr val="E97132"/>
                </a:solidFill>
              </a:rPr>
              <a:t>NAKUs Kunnskapsbank </a:t>
            </a:r>
            <a:r>
              <a:rPr lang="nb-NO" sz="2000" b="1" dirty="0">
                <a:solidFill>
                  <a:srgbClr val="156082"/>
                </a:solidFill>
              </a:rPr>
              <a:t>for grunnleggende fagkompetanse som bakgrunn for å benytte</a:t>
            </a:r>
            <a:br>
              <a:rPr lang="nb-NO" sz="2000" b="1" dirty="0">
                <a:solidFill>
                  <a:srgbClr val="156082"/>
                </a:solidFill>
              </a:rPr>
            </a:br>
            <a:r>
              <a:rPr lang="nb-NO" sz="2000" b="1" dirty="0">
                <a:solidFill>
                  <a:srgbClr val="156082"/>
                </a:solidFill>
              </a:rPr>
              <a:t>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a:p>
            <a:pPr marL="180975"/>
            <a:endParaRPr lang="nb-NO" sz="2000" b="1" dirty="0">
              <a:solidFill>
                <a:srgbClr val="156082"/>
              </a:solidFill>
            </a:endParaRPr>
          </a:p>
        </p:txBody>
      </p:sp>
      <p:graphicFrame>
        <p:nvGraphicFramePr>
          <p:cNvPr id="3" name="Tabell 2">
            <a:extLst>
              <a:ext uri="{FF2B5EF4-FFF2-40B4-BE49-F238E27FC236}">
                <a16:creationId xmlns:a16="http://schemas.microsoft.com/office/drawing/2014/main" id="{CE25D8F3-CF87-9949-6B7A-3CF9E7CD8FC6}"/>
              </a:ext>
            </a:extLst>
          </p:cNvPr>
          <p:cNvGraphicFramePr>
            <a:graphicFrameLocks noGrp="1"/>
          </p:cNvGraphicFramePr>
          <p:nvPr>
            <p:extLst>
              <p:ext uri="{D42A27DB-BD31-4B8C-83A1-F6EECF244321}">
                <p14:modId xmlns:p14="http://schemas.microsoft.com/office/powerpoint/2010/main" val="453353156"/>
              </p:ext>
            </p:extLst>
          </p:nvPr>
        </p:nvGraphicFramePr>
        <p:xfrm>
          <a:off x="241222" y="890097"/>
          <a:ext cx="11645977" cy="3500120"/>
        </p:xfrm>
        <a:graphic>
          <a:graphicData uri="http://schemas.openxmlformats.org/drawingml/2006/table">
            <a:tbl>
              <a:tblPr firstRow="1" bandRow="1">
                <a:tableStyleId>{F5AB1C69-6EDB-4FF4-983F-18BD219EF322}</a:tableStyleId>
              </a:tblPr>
              <a:tblGrid>
                <a:gridCol w="2993257">
                  <a:extLst>
                    <a:ext uri="{9D8B030D-6E8A-4147-A177-3AD203B41FA5}">
                      <a16:colId xmlns:a16="http://schemas.microsoft.com/office/drawing/2014/main" val="3089208421"/>
                    </a:ext>
                  </a:extLst>
                </a:gridCol>
                <a:gridCol w="8652720">
                  <a:extLst>
                    <a:ext uri="{9D8B030D-6E8A-4147-A177-3AD203B41FA5}">
                      <a16:colId xmlns:a16="http://schemas.microsoft.com/office/drawing/2014/main" val="109532789"/>
                    </a:ext>
                  </a:extLst>
                </a:gridCol>
              </a:tblGrid>
              <a:tr h="0">
                <a:tc>
                  <a:txBody>
                    <a:bodyPr/>
                    <a:lstStyle/>
                    <a:p>
                      <a:r>
                        <a:rPr lang="nb-NO" dirty="0"/>
                        <a:t>Emne med lenke</a:t>
                      </a:r>
                    </a:p>
                  </a:txBody>
                  <a:tcPr/>
                </a:tc>
                <a:tc>
                  <a:txBody>
                    <a:bodyPr/>
                    <a:lstStyle/>
                    <a:p>
                      <a:r>
                        <a:rPr lang="nb-NO" dirty="0"/>
                        <a:t>Dette dekkes</a:t>
                      </a:r>
                    </a:p>
                  </a:txBody>
                  <a:tcPr/>
                </a:tc>
                <a:extLst>
                  <a:ext uri="{0D108BD9-81ED-4DB2-BD59-A6C34878D82A}">
                    <a16:rowId xmlns:a16="http://schemas.microsoft.com/office/drawing/2014/main" val="78366602"/>
                  </a:ext>
                </a:extLst>
              </a:tr>
              <a:tr h="370840">
                <a:tc>
                  <a:txBody>
                    <a:bodyPr/>
                    <a:lstStyle/>
                    <a:p>
                      <a:pPr marL="452438" marR="0" lvl="0" indent="-342900" algn="l" defTabSz="914400" rtl="0" eaLnBrk="1" fontAlgn="auto" latinLnBrk="0" hangingPunct="1">
                        <a:lnSpc>
                          <a:spcPct val="100000"/>
                        </a:lnSpc>
                        <a:spcBef>
                          <a:spcPts val="0"/>
                        </a:spcBef>
                        <a:spcAft>
                          <a:spcPts val="300"/>
                        </a:spcAft>
                        <a:buClrTx/>
                        <a:buSzTx/>
                        <a:buFontTx/>
                        <a:buNone/>
                        <a:tabLst/>
                        <a:defRPr/>
                      </a:pPr>
                      <a:r>
                        <a:rPr kumimoji="0" lang="nb-NO" sz="1800" b="0" u="sng" strike="noStrike" kern="100" cap="none" spc="0" normalizeH="0" baseline="0" noProof="0" dirty="0">
                          <a:ln>
                            <a:noFill/>
                          </a:ln>
                          <a:solidFill>
                            <a:srgbClr val="467886"/>
                          </a:solidFill>
                          <a:effectLst/>
                          <a:uLnTx/>
                          <a:uFillTx/>
                          <a:hlinkClick r:id="rId3"/>
                        </a:rPr>
                        <a:t>Arbeid og aktivitet</a:t>
                      </a:r>
                      <a:endParaRPr kumimoji="0" lang="nb-NO" sz="1800" b="1" u="none" strike="noStrike" kern="1200" cap="none" spc="0" normalizeH="0" baseline="0" noProof="0" dirty="0">
                        <a:ln>
                          <a:noFill/>
                        </a:ln>
                        <a:solidFill>
                          <a:srgbClr val="444444"/>
                        </a:solidFill>
                        <a:effectLst/>
                        <a:uLnTx/>
                        <a:uFillTx/>
                      </a:endParaRPr>
                    </a:p>
                  </a:txBody>
                  <a:tcPr/>
                </a:tc>
                <a:tc>
                  <a:txBody>
                    <a:bodyPr/>
                    <a:lstStyle/>
                    <a:p>
                      <a:r>
                        <a:rPr lang="nb-NO" sz="1800" dirty="0"/>
                        <a:t>Ordinært arbeid – Dagsenter – Arbeidsmarkedstiltak </a:t>
                      </a:r>
                    </a:p>
                  </a:txBody>
                  <a:tcPr/>
                </a:tc>
                <a:extLst>
                  <a:ext uri="{0D108BD9-81ED-4DB2-BD59-A6C34878D82A}">
                    <a16:rowId xmlns:a16="http://schemas.microsoft.com/office/drawing/2014/main" val="1353950587"/>
                  </a:ext>
                </a:extLst>
              </a:tr>
              <a:tr h="370840">
                <a:tc>
                  <a:txBody>
                    <a:bodyPr/>
                    <a:lstStyle/>
                    <a:p>
                      <a:pPr marL="452438" marR="0" lvl="0" indent="-342900" algn="l" defTabSz="914400" rtl="0" eaLnBrk="1" fontAlgn="auto" latinLnBrk="0" hangingPunct="1">
                        <a:lnSpc>
                          <a:spcPct val="100000"/>
                        </a:lnSpc>
                        <a:spcBef>
                          <a:spcPts val="0"/>
                        </a:spcBef>
                        <a:spcAft>
                          <a:spcPts val="300"/>
                        </a:spcAft>
                        <a:buClrTx/>
                        <a:buSzTx/>
                        <a:buFontTx/>
                        <a:buNone/>
                        <a:tabLst/>
                        <a:defRPr/>
                      </a:pPr>
                      <a:r>
                        <a:rPr kumimoji="0" lang="nb-NO" sz="1800" b="0" u="sng" strike="noStrike" kern="100" cap="none" spc="0" normalizeH="0" baseline="0" noProof="0" dirty="0">
                          <a:ln>
                            <a:noFill/>
                          </a:ln>
                          <a:solidFill>
                            <a:srgbClr val="467886"/>
                          </a:solidFill>
                          <a:effectLst/>
                          <a:uLnTx/>
                          <a:uFillTx/>
                          <a:hlinkClick r:id="rId4"/>
                        </a:rPr>
                        <a:t>Helse og omsorg</a:t>
                      </a:r>
                      <a:endParaRPr kumimoji="0" lang="nb-NO" sz="1800" b="0" u="none" strike="noStrike" kern="100" cap="none" spc="0" normalizeH="0" baseline="0" noProof="0" dirty="0">
                        <a:ln>
                          <a:noFill/>
                        </a:ln>
                        <a:solidFill>
                          <a:prstClr val="black"/>
                        </a:solidFill>
                        <a:effectLst/>
                        <a:uLnTx/>
                        <a:uFillTx/>
                      </a:endParaRPr>
                    </a:p>
                  </a:txBody>
                  <a:tcPr/>
                </a:tc>
                <a:tc>
                  <a:txBody>
                    <a:bodyPr/>
                    <a:lstStyle/>
                    <a:p>
                      <a:r>
                        <a:rPr lang="nb-NO" sz="1800" dirty="0"/>
                        <a:t>Rus – Habilitering – BPA - Psykisk helse – Helse – Ernæring – Seksualitet – Legemidler – Aldring </a:t>
                      </a:r>
                    </a:p>
                  </a:txBody>
                  <a:tcPr/>
                </a:tc>
                <a:extLst>
                  <a:ext uri="{0D108BD9-81ED-4DB2-BD59-A6C34878D82A}">
                    <a16:rowId xmlns:a16="http://schemas.microsoft.com/office/drawing/2014/main" val="559640031"/>
                  </a:ext>
                </a:extLst>
              </a:tr>
              <a:tr h="370840">
                <a:tc>
                  <a:txBody>
                    <a:bodyPr/>
                    <a:lstStyle/>
                    <a:p>
                      <a:pPr marL="452438" marR="0" lvl="0" indent="-342900" algn="l" defTabSz="914400" rtl="0" eaLnBrk="1" fontAlgn="auto" latinLnBrk="0" hangingPunct="1">
                        <a:lnSpc>
                          <a:spcPct val="100000"/>
                        </a:lnSpc>
                        <a:spcBef>
                          <a:spcPts val="0"/>
                        </a:spcBef>
                        <a:spcAft>
                          <a:spcPts val="300"/>
                        </a:spcAft>
                        <a:buClrTx/>
                        <a:buSzTx/>
                        <a:buFontTx/>
                        <a:buNone/>
                        <a:tabLst/>
                        <a:defRPr/>
                      </a:pPr>
                      <a:r>
                        <a:rPr kumimoji="0" lang="nb-NO" sz="1800" b="0" u="sng" strike="noStrike" kern="100" cap="none" spc="0" normalizeH="0" baseline="0" noProof="0" dirty="0">
                          <a:ln>
                            <a:noFill/>
                          </a:ln>
                          <a:solidFill>
                            <a:srgbClr val="467886"/>
                          </a:solidFill>
                          <a:effectLst/>
                          <a:uLnTx/>
                          <a:uFillTx/>
                          <a:hlinkClick r:id="rId5"/>
                        </a:rPr>
                        <a:t>Hjem og miljø</a:t>
                      </a:r>
                      <a:endParaRPr kumimoji="0" lang="nb-NO" sz="1800" b="0" u="none" strike="noStrike" kern="100" cap="none" spc="0" normalizeH="0" baseline="0" noProof="0" dirty="0">
                        <a:ln>
                          <a:noFill/>
                        </a:ln>
                        <a:solidFill>
                          <a:prstClr val="black"/>
                        </a:solidFill>
                        <a:effectLst/>
                        <a:uLnTx/>
                        <a:uFillTx/>
                      </a:endParaRPr>
                    </a:p>
                  </a:txBody>
                  <a:tcPr/>
                </a:tc>
                <a:tc>
                  <a:txBody>
                    <a:bodyPr/>
                    <a:lstStyle/>
                    <a:p>
                      <a:r>
                        <a:rPr lang="nb-NO" sz="1800" dirty="0"/>
                        <a:t>Boformer – Universell utforming – Velferdsteknologi </a:t>
                      </a:r>
                    </a:p>
                  </a:txBody>
                  <a:tcPr/>
                </a:tc>
                <a:extLst>
                  <a:ext uri="{0D108BD9-81ED-4DB2-BD59-A6C34878D82A}">
                    <a16:rowId xmlns:a16="http://schemas.microsoft.com/office/drawing/2014/main" val="2292610320"/>
                  </a:ext>
                </a:extLst>
              </a:tr>
              <a:tr h="370840">
                <a:tc>
                  <a:txBody>
                    <a:bodyPr/>
                    <a:lstStyle/>
                    <a:p>
                      <a:pPr marL="452438" marR="0" lvl="0" indent="-342900" algn="l" defTabSz="914400" rtl="0" eaLnBrk="1" fontAlgn="auto" latinLnBrk="0" hangingPunct="1">
                        <a:lnSpc>
                          <a:spcPct val="100000"/>
                        </a:lnSpc>
                        <a:spcBef>
                          <a:spcPts val="0"/>
                        </a:spcBef>
                        <a:spcAft>
                          <a:spcPts val="300"/>
                        </a:spcAft>
                        <a:buClrTx/>
                        <a:buSzTx/>
                        <a:buFontTx/>
                        <a:buNone/>
                        <a:tabLst/>
                        <a:defRPr/>
                      </a:pPr>
                      <a:r>
                        <a:rPr kumimoji="0" lang="nb-NO" sz="1800" b="0" u="sng" strike="noStrike" kern="100" cap="none" spc="0" normalizeH="0" baseline="0" noProof="0" dirty="0">
                          <a:ln>
                            <a:noFill/>
                          </a:ln>
                          <a:solidFill>
                            <a:srgbClr val="467886"/>
                          </a:solidFill>
                          <a:effectLst/>
                          <a:uLnTx/>
                          <a:uFillTx/>
                          <a:hlinkClick r:id="rId6"/>
                        </a:rPr>
                        <a:t>Kultur og fritid</a:t>
                      </a:r>
                      <a:endParaRPr kumimoji="0" lang="nb-NO" sz="1800" b="0" u="none" strike="noStrike" kern="100" cap="none" spc="0" normalizeH="0" baseline="0" noProof="0" dirty="0">
                        <a:ln>
                          <a:noFill/>
                        </a:ln>
                        <a:solidFill>
                          <a:prstClr val="black"/>
                        </a:solidFill>
                        <a:effectLst/>
                        <a:uLnTx/>
                        <a:uFillTx/>
                      </a:endParaRPr>
                    </a:p>
                  </a:txBody>
                  <a:tcPr/>
                </a:tc>
                <a:tc>
                  <a:txBody>
                    <a:bodyPr/>
                    <a:lstStyle/>
                    <a:p>
                      <a:r>
                        <a:rPr lang="nb-NO" sz="1800" dirty="0"/>
                        <a:t>Aktivitetsområder – Støttekontakt </a:t>
                      </a:r>
                    </a:p>
                  </a:txBody>
                  <a:tcPr/>
                </a:tc>
                <a:extLst>
                  <a:ext uri="{0D108BD9-81ED-4DB2-BD59-A6C34878D82A}">
                    <a16:rowId xmlns:a16="http://schemas.microsoft.com/office/drawing/2014/main" val="3066311964"/>
                  </a:ext>
                </a:extLst>
              </a:tr>
              <a:tr h="370840">
                <a:tc>
                  <a:txBody>
                    <a:bodyPr/>
                    <a:lstStyle/>
                    <a:p>
                      <a:pPr marL="87313" marR="0" lvl="0" indent="-7938" algn="l" defTabSz="914400" rtl="0" eaLnBrk="1" fontAlgn="auto" latinLnBrk="0" hangingPunct="1">
                        <a:lnSpc>
                          <a:spcPct val="100000"/>
                        </a:lnSpc>
                        <a:spcBef>
                          <a:spcPts val="0"/>
                        </a:spcBef>
                        <a:spcAft>
                          <a:spcPts val="300"/>
                        </a:spcAft>
                        <a:buClrTx/>
                        <a:buSzTx/>
                        <a:buFontTx/>
                        <a:buNone/>
                        <a:tabLst/>
                        <a:defRPr/>
                      </a:pPr>
                      <a:r>
                        <a:rPr kumimoji="0" lang="nb-NO" sz="1800" b="0" u="sng" strike="noStrike" kern="100" cap="none" spc="0" normalizeH="0" baseline="0" noProof="0" dirty="0">
                          <a:ln>
                            <a:noFill/>
                          </a:ln>
                          <a:solidFill>
                            <a:srgbClr val="467886"/>
                          </a:solidFill>
                          <a:effectLst/>
                          <a:uLnTx/>
                          <a:uFillTx/>
                        </a:rPr>
                        <a:t>Oppvekst og utdanning</a:t>
                      </a:r>
                      <a:endParaRPr kumimoji="0" lang="nb-NO" sz="1800" b="0" i="0" u="none" strike="noStrike" kern="100" cap="none" spc="0" normalizeH="0" baseline="0" noProof="0" dirty="0">
                        <a:ln>
                          <a:noFill/>
                        </a:ln>
                        <a:solidFill>
                          <a:prstClr val="black"/>
                        </a:solidFill>
                        <a:effectLst/>
                        <a:uLnTx/>
                        <a:uFillTx/>
                        <a:latin typeface="+mn-lt"/>
                        <a:ea typeface="Aptos" panose="020B0004020202020204" pitchFamily="34" charset="0"/>
                        <a:cs typeface="Times New Roman" panose="02020603050405020304" pitchFamily="18" charset="0"/>
                      </a:endParaRPr>
                    </a:p>
                  </a:txBody>
                  <a:tcPr/>
                </a:tc>
                <a:tc>
                  <a:txBody>
                    <a:bodyPr/>
                    <a:lstStyle/>
                    <a:p>
                      <a:r>
                        <a:rPr lang="nb-NO" sz="1800" dirty="0"/>
                        <a:t>Barnehage – Grunnskole – SFO – Videregående opplæring – Voksenopplæring </a:t>
                      </a:r>
                    </a:p>
                  </a:txBody>
                  <a:tcPr/>
                </a:tc>
                <a:extLst>
                  <a:ext uri="{0D108BD9-81ED-4DB2-BD59-A6C34878D82A}">
                    <a16:rowId xmlns:a16="http://schemas.microsoft.com/office/drawing/2014/main" val="789475907"/>
                  </a:ext>
                </a:extLst>
              </a:tr>
              <a:tr h="370840">
                <a:tc>
                  <a:txBody>
                    <a:bodyPr/>
                    <a:lstStyle/>
                    <a:p>
                      <a:pPr marL="87313" marR="0" lvl="0" indent="-7938" algn="l" defTabSz="914400" rtl="0" eaLnBrk="1" fontAlgn="auto" latinLnBrk="0" hangingPunct="1">
                        <a:lnSpc>
                          <a:spcPct val="100000"/>
                        </a:lnSpc>
                        <a:spcBef>
                          <a:spcPts val="0"/>
                        </a:spcBef>
                        <a:spcAft>
                          <a:spcPts val="300"/>
                        </a:spcAft>
                        <a:buClrTx/>
                        <a:buSzTx/>
                        <a:buFontTx/>
                        <a:buNone/>
                        <a:tabLst/>
                        <a:defRPr/>
                      </a:pPr>
                      <a:r>
                        <a:rPr kumimoji="0" lang="nb-NO" sz="1800" b="0" u="sng" strike="noStrike" kern="100" cap="none" spc="0" normalizeH="0" baseline="0" noProof="0" dirty="0">
                          <a:ln>
                            <a:noFill/>
                          </a:ln>
                          <a:solidFill>
                            <a:srgbClr val="467886"/>
                          </a:solidFill>
                          <a:effectLst/>
                          <a:uLnTx/>
                          <a:uFillTx/>
                          <a:hlinkClick r:id="rId7"/>
                        </a:rPr>
                        <a:t>Pårørende og familie</a:t>
                      </a:r>
                      <a:endParaRPr kumimoji="0" lang="nb-NO" sz="1800" b="0" i="0" u="none" strike="noStrike" kern="100" cap="none" spc="0" normalizeH="0" baseline="0" noProof="0" dirty="0">
                        <a:ln>
                          <a:noFill/>
                        </a:ln>
                        <a:solidFill>
                          <a:prstClr val="black"/>
                        </a:solidFill>
                        <a:effectLst/>
                        <a:uLnTx/>
                        <a:uFillTx/>
                        <a:latin typeface="+mn-lt"/>
                        <a:ea typeface="Aptos" panose="020B000402020202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t>Foreldre – Søsken – Foreldre  med kognitive vansker</a:t>
                      </a:r>
                    </a:p>
                  </a:txBody>
                  <a:tcPr/>
                </a:tc>
                <a:extLst>
                  <a:ext uri="{0D108BD9-81ED-4DB2-BD59-A6C34878D82A}">
                    <a16:rowId xmlns:a16="http://schemas.microsoft.com/office/drawing/2014/main" val="1399725398"/>
                  </a:ext>
                </a:extLst>
              </a:tr>
              <a:tr h="370840">
                <a:tc>
                  <a:txBody>
                    <a:bodyPr/>
                    <a:lstStyle/>
                    <a:p>
                      <a:pPr marL="87313" marR="0" lvl="0" indent="0" algn="l" defTabSz="914400" rtl="0" eaLnBrk="1" fontAlgn="auto" latinLnBrk="0" hangingPunct="1">
                        <a:lnSpc>
                          <a:spcPct val="100000"/>
                        </a:lnSpc>
                        <a:spcBef>
                          <a:spcPts val="0"/>
                        </a:spcBef>
                        <a:spcAft>
                          <a:spcPts val="300"/>
                        </a:spcAft>
                        <a:buClrTx/>
                        <a:buSzTx/>
                        <a:buFontTx/>
                        <a:buNone/>
                        <a:tabLst/>
                        <a:defRPr/>
                      </a:pPr>
                      <a:r>
                        <a:rPr kumimoji="0" lang="nb-NO" sz="1800" b="0" u="sng" strike="noStrike" kern="100" cap="none" spc="0" normalizeH="0" baseline="0" noProof="0" dirty="0">
                          <a:ln>
                            <a:noFill/>
                          </a:ln>
                          <a:solidFill>
                            <a:srgbClr val="467886"/>
                          </a:solidFill>
                          <a:effectLst/>
                          <a:uLnTx/>
                          <a:uFillTx/>
                          <a:hlinkClick r:id="rId8"/>
                        </a:rPr>
                        <a:t>Tema og fagområde</a:t>
                      </a:r>
                      <a:endParaRPr kumimoji="0" lang="nb-NO" sz="1800" b="0" i="0" u="none" strike="noStrike" kern="100" cap="none" spc="0" normalizeH="0" baseline="0" noProof="0" dirty="0">
                        <a:ln>
                          <a:noFill/>
                        </a:ln>
                        <a:solidFill>
                          <a:prstClr val="black"/>
                        </a:solidFill>
                        <a:effectLst/>
                        <a:uLnTx/>
                        <a:uFillTx/>
                        <a:latin typeface="+mn-lt"/>
                        <a:ea typeface="Aptos" panose="020B0004020202020204" pitchFamily="34" charset="0"/>
                        <a:cs typeface="Times New Roman" panose="02020603050405020304" pitchFamily="18" charset="0"/>
                      </a:endParaRPr>
                    </a:p>
                  </a:txBody>
                  <a:tcPr/>
                </a:tc>
                <a:tc>
                  <a:txBody>
                    <a:bodyPr/>
                    <a:lstStyle/>
                    <a:p>
                      <a:r>
                        <a:rPr lang="nb-NO" sz="1800" dirty="0"/>
                        <a:t>CRPD – Selvbestemmelse – Miljøterapi – Diagnose – Kriminalitet – Kommunikasjon – Minoritetsbakgrunn – Tvang og makt – Livssyn – Ledelse og organisering</a:t>
                      </a:r>
                    </a:p>
                  </a:txBody>
                  <a:tcPr/>
                </a:tc>
                <a:extLst>
                  <a:ext uri="{0D108BD9-81ED-4DB2-BD59-A6C34878D82A}">
                    <a16:rowId xmlns:a16="http://schemas.microsoft.com/office/drawing/2014/main" val="279861605"/>
                  </a:ext>
                </a:extLst>
              </a:tr>
            </a:tbl>
          </a:graphicData>
        </a:graphic>
      </p:graphicFrame>
    </p:spTree>
    <p:extLst>
      <p:ext uri="{BB962C8B-B14F-4D97-AF65-F5344CB8AC3E}">
        <p14:creationId xmlns:p14="http://schemas.microsoft.com/office/powerpoint/2010/main" val="1314994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EF2E7"/>
        </a:solidFill>
        <a:effectLst/>
      </p:bgPr>
    </p:bg>
    <p:spTree>
      <p:nvGrpSpPr>
        <p:cNvPr id="1" name="">
          <a:extLst>
            <a:ext uri="{FF2B5EF4-FFF2-40B4-BE49-F238E27FC236}">
              <a16:creationId xmlns:a16="http://schemas.microsoft.com/office/drawing/2014/main" id="{BB30C029-E3D7-83FB-945A-4007FBD93A9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B00EDFA-4529-4E0F-6956-D0DD1B041DD0}"/>
              </a:ext>
            </a:extLst>
          </p:cNvPr>
          <p:cNvSpPr>
            <a:spLocks noGrp="1"/>
          </p:cNvSpPr>
          <p:nvPr>
            <p:ph type="ctrTitle"/>
          </p:nvPr>
        </p:nvSpPr>
        <p:spPr>
          <a:xfrm>
            <a:off x="537556" y="324864"/>
            <a:ext cx="11654444" cy="2494965"/>
          </a:xfrm>
        </p:spPr>
        <p:txBody>
          <a:bodyPr anchor="t">
            <a:normAutofit fontScale="90000"/>
          </a:bodyPr>
          <a:lstStyle/>
          <a:p>
            <a:pPr algn="l"/>
            <a:r>
              <a:rPr lang="nb-NO" dirty="0">
                <a:solidFill>
                  <a:srgbClr val="156082"/>
                </a:solidFill>
              </a:rPr>
              <a:t>Del 9: KS sitt kursopplegg Velferdsteknologiens ABC</a:t>
            </a:r>
            <a:br>
              <a:rPr lang="nb-NO" dirty="0">
                <a:solidFill>
                  <a:srgbClr val="156082"/>
                </a:solidFill>
              </a:rPr>
            </a:br>
            <a:br>
              <a:rPr lang="nb-NO" sz="4400" dirty="0">
                <a:solidFill>
                  <a:srgbClr val="156082"/>
                </a:solidFill>
              </a:rPr>
            </a:br>
            <a:r>
              <a:rPr lang="nb-NO" sz="4400" dirty="0">
                <a:solidFill>
                  <a:srgbClr val="156082"/>
                </a:solidFill>
              </a:rPr>
              <a:t>Innhold i denne delen:</a:t>
            </a:r>
            <a:br>
              <a:rPr lang="nb-NO" sz="4400" dirty="0">
                <a:solidFill>
                  <a:srgbClr val="156082"/>
                </a:solidFill>
              </a:rPr>
            </a:br>
            <a:br>
              <a:rPr lang="nb-NO" sz="4400" dirty="0">
                <a:solidFill>
                  <a:srgbClr val="156082"/>
                </a:solidFill>
              </a:rPr>
            </a:br>
            <a:r>
              <a:rPr lang="nb-NO" sz="3600" dirty="0">
                <a:solidFill>
                  <a:srgbClr val="156082"/>
                </a:solidFill>
              </a:rPr>
              <a:t>Om kursopplegget i Velferdsteknologiens ABC</a:t>
            </a:r>
            <a:br>
              <a:rPr lang="nb-NO" sz="3600" dirty="0">
                <a:solidFill>
                  <a:srgbClr val="156082"/>
                </a:solidFill>
              </a:rPr>
            </a:br>
            <a:r>
              <a:rPr lang="nb-NO" sz="3600" dirty="0">
                <a:solidFill>
                  <a:srgbClr val="156082"/>
                </a:solidFill>
              </a:rPr>
              <a:t>Innholdet i Velferdsteknologiens ABC</a:t>
            </a:r>
            <a:br>
              <a:rPr lang="nb-NO" sz="3600" dirty="0">
                <a:solidFill>
                  <a:srgbClr val="156082"/>
                </a:solidFill>
              </a:rPr>
            </a:br>
            <a:r>
              <a:rPr lang="nb-NO" sz="3600" dirty="0">
                <a:solidFill>
                  <a:srgbClr val="156082"/>
                </a:solidFill>
              </a:rPr>
              <a:t>Lenker til KS sine ressurser i Velferdsteknologiens ABC</a:t>
            </a:r>
            <a:endParaRPr lang="nb-NO" dirty="0">
              <a:solidFill>
                <a:srgbClr val="156082"/>
              </a:solidFill>
            </a:endParaRPr>
          </a:p>
        </p:txBody>
      </p:sp>
      <p:grpSp>
        <p:nvGrpSpPr>
          <p:cNvPr id="3" name="Gruppe 2">
            <a:extLst>
              <a:ext uri="{FF2B5EF4-FFF2-40B4-BE49-F238E27FC236}">
                <a16:creationId xmlns:a16="http://schemas.microsoft.com/office/drawing/2014/main" id="{05DC5CF1-990F-AFBC-DDA1-FAE111AC468E}"/>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08DB8276-C657-8409-24F0-288D6E6AEC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967A58A4-3972-0CBD-BE1E-8AFE805D39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649AB09C-CE59-2EAB-D866-C4C52AACFB7E}"/>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CEEC24F2-DE6B-8093-02B0-136274F016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0B4BF45A-A7BD-3AA8-58D4-F02F5DB3C0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8EA2B57C-04A4-0785-D00C-9FAEE030691E}"/>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655191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475D-051C-1F2D-4239-323429356218}"/>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36BBF33D-40B1-0F4A-BBD8-149077C3E82C}"/>
              </a:ext>
            </a:extLst>
          </p:cNvPr>
          <p:cNvSpPr txBox="1"/>
          <p:nvPr/>
        </p:nvSpPr>
        <p:spPr>
          <a:xfrm>
            <a:off x="0" y="0"/>
            <a:ext cx="12191999" cy="707886"/>
          </a:xfrm>
          <a:prstGeom prst="rect">
            <a:avLst/>
          </a:prstGeom>
          <a:noFill/>
        </p:spPr>
        <p:txBody>
          <a:bodyPr wrap="square" rtlCol="0">
            <a:spAutoFit/>
          </a:bodyPr>
          <a:lstStyle/>
          <a:p>
            <a:pPr marL="180975"/>
            <a:r>
              <a:rPr lang="nb-NO" sz="2000" b="1" dirty="0">
                <a:solidFill>
                  <a:srgbClr val="E97132"/>
                </a:solidFill>
              </a:rPr>
              <a:t>Ressursene i Velferdsteknologiens ABC </a:t>
            </a:r>
            <a:r>
              <a:rPr lang="nb-NO" sz="2000" b="1" dirty="0">
                <a:solidFill>
                  <a:srgbClr val="156082"/>
                </a:solidFill>
              </a:rPr>
              <a:t>for å understøtte introduksjon av </a:t>
            </a:r>
            <a:br>
              <a:rPr lang="nb-NO" sz="2000" b="1" dirty="0">
                <a:solidFill>
                  <a:srgbClr val="156082"/>
                </a:solidFill>
              </a:rPr>
            </a:br>
            <a:r>
              <a:rPr lang="nb-NO" sz="2000" b="1" dirty="0">
                <a:solidFill>
                  <a:srgbClr val="156082"/>
                </a:solidFill>
              </a:rPr>
              <a:t>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sp>
        <p:nvSpPr>
          <p:cNvPr id="2" name="Plassholder for innhold 2">
            <a:extLst>
              <a:ext uri="{FF2B5EF4-FFF2-40B4-BE49-F238E27FC236}">
                <a16:creationId xmlns:a16="http://schemas.microsoft.com/office/drawing/2014/main" id="{3F15C930-D12A-81EB-7827-6113A1921E4B}"/>
              </a:ext>
            </a:extLst>
          </p:cNvPr>
          <p:cNvSpPr txBox="1">
            <a:spLocks/>
          </p:cNvSpPr>
          <p:nvPr/>
        </p:nvSpPr>
        <p:spPr>
          <a:xfrm>
            <a:off x="96982" y="1088576"/>
            <a:ext cx="9708015" cy="5226710"/>
          </a:xfrm>
          <a:prstGeom prst="rect">
            <a:avLst/>
          </a:prstGeom>
        </p:spPr>
        <p:txBody>
          <a:bodyPr>
            <a:noAutofit/>
          </a:bodyPr>
          <a:lstStyle>
            <a:lvl1pPr marL="365760" indent="-256032" algn="l" rtl="0" eaLnBrk="1" latinLnBrk="0" hangingPunct="1">
              <a:spcBef>
                <a:spcPts val="300"/>
              </a:spcBef>
              <a:buClr>
                <a:srgbClr val="008080"/>
              </a:buClr>
              <a:buFont typeface="Arial" pitchFamily="34" charset="0"/>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rgbClr val="008080"/>
              </a:buClr>
              <a:buFont typeface="Arial" pitchFamily="34" charset="0"/>
              <a:buChar char="•"/>
              <a:defRPr kumimoji="0" sz="2600" kern="1200">
                <a:solidFill>
                  <a:schemeClr val="tx1"/>
                </a:solidFill>
                <a:latin typeface="Calibri" pitchFamily="34" charset="0"/>
                <a:ea typeface="+mn-ea"/>
                <a:cs typeface="Calibri" pitchFamily="34" charset="0"/>
              </a:defRPr>
            </a:lvl2pPr>
            <a:lvl3pPr marL="923544" indent="-219456" algn="l" rtl="0" eaLnBrk="1" latinLnBrk="0" hangingPunct="1">
              <a:spcBef>
                <a:spcPts val="300"/>
              </a:spcBef>
              <a:buClr>
                <a:srgbClr val="008080"/>
              </a:buClr>
              <a:buFont typeface="Arial" pitchFamily="34" charset="0"/>
              <a:buChar char="•"/>
              <a:defRPr kumimoji="0" sz="2400" kern="1200">
                <a:solidFill>
                  <a:schemeClr val="tx1"/>
                </a:solidFill>
                <a:latin typeface="Calibri" pitchFamily="34" charset="0"/>
                <a:ea typeface="+mn-ea"/>
                <a:cs typeface="Calibri" pitchFamily="34" charset="0"/>
              </a:defRPr>
            </a:lvl3pPr>
            <a:lvl4pPr marL="1179576" indent="-201168" algn="l" rtl="0" eaLnBrk="1" latinLnBrk="0" hangingPunct="1">
              <a:spcBef>
                <a:spcPts val="300"/>
              </a:spcBef>
              <a:buClr>
                <a:srgbClr val="008080"/>
              </a:buClr>
              <a:buFont typeface="Arial" pitchFamily="34" charset="0"/>
              <a:buChar char="•"/>
              <a:defRPr kumimoji="0" sz="2200" kern="1200">
                <a:solidFill>
                  <a:schemeClr val="tx1"/>
                </a:solidFill>
                <a:latin typeface="Calibri" pitchFamily="34" charset="0"/>
                <a:ea typeface="+mn-ea"/>
                <a:cs typeface="Calibri" pitchFamily="34" charset="0"/>
              </a:defRPr>
            </a:lvl4pPr>
            <a:lvl5pPr marL="1389888" indent="-182880" algn="l" rtl="0" eaLnBrk="1" latinLnBrk="0" hangingPunct="1">
              <a:spcBef>
                <a:spcPts val="300"/>
              </a:spcBef>
              <a:buClr>
                <a:srgbClr val="008080"/>
              </a:buClr>
              <a:buFont typeface="Arial" pitchFamily="34" charset="0"/>
              <a:buChar char="•"/>
              <a:defRPr kumimoji="0" sz="2000" kern="1200">
                <a:solidFill>
                  <a:schemeClr val="tx1"/>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lang="nb-NO" sz="2000" dirty="0">
                <a:solidFill>
                  <a:prstClr val="black"/>
                </a:solidFill>
                <a:latin typeface="+mn-lt"/>
              </a:rPr>
              <a:t>Velferdsteknologiens ABC er et omfattende k</a:t>
            </a:r>
            <a:r>
              <a:rPr kumimoji="0" lang="nb-NO" sz="2000" b="0" i="0" u="none" strike="noStrike" kern="1200" cap="none" spc="0" normalizeH="0" baseline="0" dirty="0">
                <a:ln>
                  <a:noFill/>
                </a:ln>
                <a:solidFill>
                  <a:prstClr val="black"/>
                </a:solidFill>
                <a:effectLst/>
                <a:uLnTx/>
                <a:uFillTx/>
                <a:latin typeface="+mn-lt"/>
                <a:ea typeface="+mn-ea"/>
                <a:cs typeface="Calibri" pitchFamily="34" charset="0"/>
              </a:rPr>
              <a:t>ursopplegg</a:t>
            </a: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 for kommuner om:</a:t>
            </a:r>
          </a:p>
          <a:p>
            <a:pPr marL="452438" indent="-342900">
              <a:spcAft>
                <a:spcPts val="300"/>
              </a:spcAft>
              <a:defRPr/>
            </a:pPr>
            <a:r>
              <a:rPr kumimoji="0" lang="nb-NO" sz="2000" b="0" i="0" u="none" strike="noStrike" kern="1200" cap="none" spc="0" normalizeH="0" baseline="0" noProof="1">
                <a:ln>
                  <a:noFill/>
                </a:ln>
                <a:solidFill>
                  <a:prstClr val="black"/>
                </a:solidFill>
                <a:effectLst/>
                <a:uLnTx/>
                <a:uFillTx/>
                <a:latin typeface="+mn-lt"/>
                <a:ea typeface="+mn-ea"/>
                <a:cs typeface="Calibri" pitchFamily="34" charset="0"/>
              </a:rPr>
              <a:t>basisopplæring i velferdsteknologi</a:t>
            </a:r>
          </a:p>
          <a:p>
            <a:pPr marL="452438" indent="-342900">
              <a:spcAft>
                <a:spcPts val="300"/>
              </a:spcAft>
              <a:defRPr/>
            </a:pPr>
            <a:r>
              <a:rPr lang="nb-NO" sz="2000" noProof="1">
                <a:solidFill>
                  <a:prstClr val="black"/>
                </a:solidFill>
                <a:latin typeface="+mn-lt"/>
              </a:rPr>
              <a:t>t</a:t>
            </a:r>
            <a:r>
              <a:rPr kumimoji="0" lang="nb-NO" sz="2000" b="0" i="0" u="none" strike="noStrike" kern="1200" cap="none" spc="0" normalizeH="0" baseline="0" noProof="1">
                <a:ln>
                  <a:noFill/>
                </a:ln>
                <a:solidFill>
                  <a:prstClr val="black"/>
                </a:solidFill>
                <a:effectLst/>
                <a:uLnTx/>
                <a:uFillTx/>
                <a:latin typeface="+mn-lt"/>
                <a:ea typeface="+mn-ea"/>
                <a:cs typeface="Calibri" pitchFamily="34" charset="0"/>
              </a:rPr>
              <a:t>jenesteinnovasjon</a:t>
            </a:r>
          </a:p>
          <a:p>
            <a:pPr marL="452438" indent="-342900">
              <a:spcAft>
                <a:spcPts val="300"/>
              </a:spcAft>
              <a:defRPr/>
            </a:pPr>
            <a:r>
              <a:rPr kumimoji="0" lang="nb-NO" sz="2000" b="0" i="0" u="none" strike="noStrike" kern="1200" cap="none" spc="0" normalizeH="0" baseline="0" noProof="1">
                <a:ln>
                  <a:noFill/>
                </a:ln>
                <a:solidFill>
                  <a:prstClr val="black"/>
                </a:solidFill>
                <a:effectLst/>
                <a:uLnTx/>
                <a:uFillTx/>
                <a:latin typeface="+mn-lt"/>
                <a:ea typeface="+mn-ea"/>
                <a:cs typeface="Calibri" pitchFamily="34" charset="0"/>
              </a:rPr>
              <a:t>hvordan man skal arbeide med velferdsteknologi </a:t>
            </a:r>
            <a:br>
              <a:rPr kumimoji="0" lang="nb-NO" sz="2000" b="0" i="0" u="none" strike="noStrike" kern="1200" cap="none" spc="0" normalizeH="0" baseline="0" noProof="1">
                <a:ln>
                  <a:noFill/>
                </a:ln>
                <a:solidFill>
                  <a:prstClr val="black"/>
                </a:solidFill>
                <a:effectLst/>
                <a:uLnTx/>
                <a:uFillTx/>
                <a:latin typeface="+mn-lt"/>
                <a:ea typeface="+mn-ea"/>
                <a:cs typeface="Calibri" pitchFamily="34" charset="0"/>
              </a:rPr>
            </a:br>
            <a:r>
              <a:rPr kumimoji="0" lang="nb-NO" sz="2000" b="0" i="0" u="none" strike="noStrike" kern="1200" cap="none" spc="0" normalizeH="0" baseline="0" noProof="1">
                <a:ln>
                  <a:noFill/>
                </a:ln>
                <a:solidFill>
                  <a:prstClr val="black"/>
                </a:solidFill>
                <a:effectLst/>
                <a:uLnTx/>
                <a:uFillTx/>
                <a:latin typeface="+mn-lt"/>
                <a:ea typeface="+mn-ea"/>
                <a:cs typeface="Calibri" pitchFamily="34" charset="0"/>
              </a:rPr>
              <a:t>i en helhetlig tjenestemodell</a:t>
            </a:r>
          </a:p>
          <a:p>
            <a:pPr marL="109538" indent="0">
              <a:spcAft>
                <a:spcPts val="300"/>
              </a:spcAft>
              <a:buClr>
                <a:srgbClr val="0F9ED5"/>
              </a:buClr>
              <a:buNone/>
              <a:defRPr/>
            </a:pPr>
            <a:r>
              <a:rPr kumimoji="0" lang="nb-NO" sz="2000" b="0" i="0" u="none" strike="noStrike" kern="1200" cap="none" spc="0" normalizeH="0" baseline="0" noProof="1">
                <a:ln>
                  <a:noFill/>
                </a:ln>
                <a:solidFill>
                  <a:prstClr val="black"/>
                </a:solidFill>
                <a:effectLst/>
                <a:uLnTx/>
                <a:uFillTx/>
                <a:latin typeface="+mn-lt"/>
                <a:ea typeface="+mn-ea"/>
                <a:cs typeface="Calibri" pitchFamily="34" charset="0"/>
              </a:rPr>
              <a:t>Målgruppen er ansatte og ledere i kommunale helse- og omsorgstjenester.</a:t>
            </a:r>
          </a:p>
          <a:p>
            <a:pPr marL="109538" indent="0">
              <a:spcAft>
                <a:spcPts val="300"/>
              </a:spcAft>
              <a:buClr>
                <a:srgbClr val="0F9ED5"/>
              </a:buClr>
              <a:buNone/>
              <a:defRPr/>
            </a:pPr>
            <a:endParaRPr kumimoji="0" lang="nb-NO" sz="2000" b="0" i="0" u="none" strike="noStrike" kern="1200" cap="none" spc="0" normalizeH="0" baseline="0" noProof="1">
              <a:ln>
                <a:noFill/>
              </a:ln>
              <a:solidFill>
                <a:prstClr val="black"/>
              </a:solidFill>
              <a:effectLst/>
              <a:uLnTx/>
              <a:uFillTx/>
              <a:latin typeface="+mn-lt"/>
              <a:ea typeface="+mn-ea"/>
              <a:cs typeface="Calibri" pitchFamily="34" charset="0"/>
            </a:endParaRPr>
          </a:p>
          <a:p>
            <a:pPr marL="109728" indent="0" algn="l">
              <a:buNone/>
            </a:pPr>
            <a:r>
              <a:rPr kumimoji="0" lang="nb-NO" sz="2000" b="0" i="0" u="none" strike="noStrike" kern="1200" cap="none" spc="0" normalizeH="0" baseline="0" noProof="1">
                <a:ln>
                  <a:noFill/>
                </a:ln>
                <a:solidFill>
                  <a:prstClr val="black"/>
                </a:solidFill>
                <a:effectLst/>
                <a:uLnTx/>
                <a:uFillTx/>
                <a:latin typeface="+mn-lt"/>
                <a:ea typeface="+mn-ea"/>
                <a:cs typeface="Calibri" pitchFamily="34" charset="0"/>
              </a:rPr>
              <a:t>En nyutviklet Velferdsteknologiens </a:t>
            </a: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ABC ble utgitt </a:t>
            </a:r>
            <a:r>
              <a:rPr lang="nb-NO" sz="2000" b="0" i="0" dirty="0">
                <a:solidFill>
                  <a:srgbClr val="444444"/>
                </a:solidFill>
                <a:effectLst/>
                <a:latin typeface="+mn-lt"/>
              </a:rPr>
              <a:t>i 2021. Arbeidet ble gjennomført av forskere ved Universitetet i Agder (UiA) og Universitetet i Sørøst-Norge (USN). UiA og USN samarbeidet med Utviklingssenter for sykehjem og hjemmetjenester (USHT) Agder øst, samt representanter fra kommuner og Nasjonalt velferdsteknologiprogram. Helsedirektoratet ved Nasjonalt velferdsteknologiprogram finansierer opplæringspakken. </a:t>
            </a:r>
          </a:p>
          <a:p>
            <a:pPr marL="109728" indent="0" algn="l">
              <a:buNone/>
            </a:pPr>
            <a:r>
              <a:rPr kumimoji="0" lang="nb-NO" sz="2000" b="0" i="0" u="none" strike="noStrike" kern="1200" cap="none" spc="0" normalizeH="0" baseline="0" noProof="0" dirty="0">
                <a:ln>
                  <a:noFill/>
                </a:ln>
                <a:solidFill>
                  <a:prstClr val="black"/>
                </a:solidFill>
                <a:effectLst/>
                <a:uLnTx/>
                <a:uFillTx/>
                <a:latin typeface="+mn-lt"/>
                <a:ea typeface="+mn-ea"/>
                <a:cs typeface="Calibri" pitchFamily="34" charset="0"/>
              </a:rPr>
              <a:t>Prosjektleder i KS er Kristin Standal.</a:t>
            </a:r>
          </a:p>
        </p:txBody>
      </p:sp>
      <p:pic>
        <p:nvPicPr>
          <p:cNvPr id="6" name="Bilde 5">
            <a:extLst>
              <a:ext uri="{FF2B5EF4-FFF2-40B4-BE49-F238E27FC236}">
                <a16:creationId xmlns:a16="http://schemas.microsoft.com/office/drawing/2014/main" id="{175B498D-CCAD-86E8-45E3-C978049E0C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4753" y="281038"/>
            <a:ext cx="1570265" cy="2004962"/>
          </a:xfrm>
          <a:prstGeom prst="rect">
            <a:avLst/>
          </a:prstGeom>
          <a:ln>
            <a:solidFill>
              <a:schemeClr val="bg1">
                <a:lumMod val="75000"/>
              </a:schemeClr>
            </a:solidFill>
          </a:ln>
        </p:spPr>
      </p:pic>
      <p:pic>
        <p:nvPicPr>
          <p:cNvPr id="8" name="Bilde 7">
            <a:extLst>
              <a:ext uri="{FF2B5EF4-FFF2-40B4-BE49-F238E27FC236}">
                <a16:creationId xmlns:a16="http://schemas.microsoft.com/office/drawing/2014/main" id="{6DB6025D-D7E7-72E5-4D94-ECE60DA667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4753" y="2409689"/>
            <a:ext cx="1568625" cy="2004962"/>
          </a:xfrm>
          <a:prstGeom prst="rect">
            <a:avLst/>
          </a:prstGeom>
          <a:ln>
            <a:solidFill>
              <a:schemeClr val="bg1">
                <a:lumMod val="75000"/>
              </a:schemeClr>
            </a:solidFill>
          </a:ln>
        </p:spPr>
      </p:pic>
      <p:pic>
        <p:nvPicPr>
          <p:cNvPr id="10" name="Bilde 9">
            <a:extLst>
              <a:ext uri="{FF2B5EF4-FFF2-40B4-BE49-F238E27FC236}">
                <a16:creationId xmlns:a16="http://schemas.microsoft.com/office/drawing/2014/main" id="{D943E0B2-695D-7F14-A1E7-09B0A9668B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4754" y="4528195"/>
            <a:ext cx="1568624" cy="2007358"/>
          </a:xfrm>
          <a:prstGeom prst="rect">
            <a:avLst/>
          </a:prstGeom>
          <a:ln>
            <a:solidFill>
              <a:schemeClr val="bg1">
                <a:lumMod val="75000"/>
              </a:schemeClr>
            </a:solidFill>
          </a:ln>
        </p:spPr>
      </p:pic>
    </p:spTree>
    <p:extLst>
      <p:ext uri="{BB962C8B-B14F-4D97-AF65-F5344CB8AC3E}">
        <p14:creationId xmlns:p14="http://schemas.microsoft.com/office/powerpoint/2010/main" val="421455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kstSylinder 36">
            <a:extLst>
              <a:ext uri="{FF2B5EF4-FFF2-40B4-BE49-F238E27FC236}">
                <a16:creationId xmlns:a16="http://schemas.microsoft.com/office/drawing/2014/main" id="{AEA0F8AB-9941-E813-434F-5EEFCFCADAB2}"/>
              </a:ext>
            </a:extLst>
          </p:cNvPr>
          <p:cNvSpPr txBox="1"/>
          <p:nvPr/>
        </p:nvSpPr>
        <p:spPr>
          <a:xfrm>
            <a:off x="0" y="0"/>
            <a:ext cx="12192000" cy="400110"/>
          </a:xfrm>
          <a:prstGeom prst="rect">
            <a:avLst/>
          </a:prstGeom>
          <a:noFill/>
        </p:spPr>
        <p:txBody>
          <a:bodyPr wrap="square" rtlCol="0">
            <a:spAutoFit/>
          </a:bodyPr>
          <a:lstStyle/>
          <a:p>
            <a:pPr marL="180975"/>
            <a:r>
              <a:rPr lang="nb-NO" sz="2000" b="1" dirty="0">
                <a:solidFill>
                  <a:srgbClr val="E97132"/>
                </a:solidFill>
              </a:rPr>
              <a:t>Inspirasjonsvideo</a:t>
            </a:r>
            <a:r>
              <a:rPr lang="nb-NO" sz="2000" b="1" dirty="0">
                <a:solidFill>
                  <a:srgbClr val="156082"/>
                </a:solidFill>
              </a:rPr>
              <a:t> om bruken av Kardes e-læringsressurser</a:t>
            </a:r>
          </a:p>
        </p:txBody>
      </p:sp>
      <p:sp>
        <p:nvSpPr>
          <p:cNvPr id="2" name="Snakkeboble: oval 1">
            <a:extLst>
              <a:ext uri="{FF2B5EF4-FFF2-40B4-BE49-F238E27FC236}">
                <a16:creationId xmlns:a16="http://schemas.microsoft.com/office/drawing/2014/main" id="{70DC8B0D-A798-5F94-0EC5-57C01E09D7FA}"/>
              </a:ext>
            </a:extLst>
          </p:cNvPr>
          <p:cNvSpPr/>
          <p:nvPr/>
        </p:nvSpPr>
        <p:spPr>
          <a:xfrm>
            <a:off x="7122263" y="1252927"/>
            <a:ext cx="4454835" cy="3747845"/>
          </a:xfrm>
          <a:prstGeom prst="wedgeEllipseCallout">
            <a:avLst>
              <a:gd name="adj1" fmla="val -66729"/>
              <a:gd name="adj2" fmla="val 150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sz="2800" dirty="0">
                <a:solidFill>
                  <a:schemeClr val="tx1"/>
                </a:solidFill>
              </a:rPr>
              <a:t>Videoen blir lagt ut her i slutten av desember 2024.</a:t>
            </a:r>
          </a:p>
          <a:p>
            <a:pPr marL="177800" indent="-177800">
              <a:buFont typeface="Arial" panose="020B0604020202020204" pitchFamily="34" charset="0"/>
              <a:buChar char="•"/>
            </a:pPr>
            <a:endParaRPr lang="nb-NO" dirty="0"/>
          </a:p>
        </p:txBody>
      </p:sp>
      <p:pic>
        <p:nvPicPr>
          <p:cNvPr id="8" name="Bilde 7">
            <a:extLst>
              <a:ext uri="{FF2B5EF4-FFF2-40B4-BE49-F238E27FC236}">
                <a16:creationId xmlns:a16="http://schemas.microsoft.com/office/drawing/2014/main" id="{2F1D9053-F33F-5717-F27B-8E1E3B435215}"/>
              </a:ext>
            </a:extLst>
          </p:cNvPr>
          <p:cNvPicPr>
            <a:picLocks noChangeAspect="1"/>
          </p:cNvPicPr>
          <p:nvPr/>
        </p:nvPicPr>
        <p:blipFill>
          <a:blip r:embed="rId2"/>
          <a:stretch>
            <a:fillRect/>
          </a:stretch>
        </p:blipFill>
        <p:spPr>
          <a:xfrm>
            <a:off x="325839" y="1085523"/>
            <a:ext cx="7087589" cy="4686954"/>
          </a:xfrm>
          <a:prstGeom prst="rect">
            <a:avLst/>
          </a:prstGeom>
        </p:spPr>
      </p:pic>
    </p:spTree>
    <p:extLst>
      <p:ext uri="{BB962C8B-B14F-4D97-AF65-F5344CB8AC3E}">
        <p14:creationId xmlns:p14="http://schemas.microsoft.com/office/powerpoint/2010/main" val="2494159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475D-051C-1F2D-4239-323429356218}"/>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36BBF33D-40B1-0F4A-BBD8-149077C3E82C}"/>
              </a:ext>
            </a:extLst>
          </p:cNvPr>
          <p:cNvSpPr txBox="1"/>
          <p:nvPr/>
        </p:nvSpPr>
        <p:spPr>
          <a:xfrm>
            <a:off x="0" y="0"/>
            <a:ext cx="12191999" cy="707886"/>
          </a:xfrm>
          <a:prstGeom prst="rect">
            <a:avLst/>
          </a:prstGeom>
          <a:noFill/>
        </p:spPr>
        <p:txBody>
          <a:bodyPr wrap="square" rtlCol="0">
            <a:spAutoFit/>
          </a:bodyPr>
          <a:lstStyle/>
          <a:p>
            <a:pPr marL="180975"/>
            <a:r>
              <a:rPr lang="nb-NO" sz="2000" b="1" dirty="0">
                <a:solidFill>
                  <a:srgbClr val="E97132"/>
                </a:solidFill>
              </a:rPr>
              <a:t>Ressursene i Velferdsteknologiens ABC </a:t>
            </a:r>
            <a:r>
              <a:rPr lang="nb-NO" sz="2000" b="1" dirty="0">
                <a:solidFill>
                  <a:srgbClr val="156082"/>
                </a:solidFill>
              </a:rPr>
              <a:t>for å understøtte introduksjon av </a:t>
            </a:r>
            <a:br>
              <a:rPr lang="nb-NO" sz="2000" b="1" dirty="0">
                <a:solidFill>
                  <a:srgbClr val="156082"/>
                </a:solidFill>
              </a:rPr>
            </a:br>
            <a:r>
              <a:rPr lang="nb-NO" sz="2000" b="1" dirty="0">
                <a:solidFill>
                  <a:srgbClr val="156082"/>
                </a:solidFill>
              </a:rPr>
              <a:t>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p:txBody>
      </p:sp>
      <p:sp>
        <p:nvSpPr>
          <p:cNvPr id="2" name="Plassholder for innhold 2">
            <a:extLst>
              <a:ext uri="{FF2B5EF4-FFF2-40B4-BE49-F238E27FC236}">
                <a16:creationId xmlns:a16="http://schemas.microsoft.com/office/drawing/2014/main" id="{3F15C930-D12A-81EB-7827-6113A1921E4B}"/>
              </a:ext>
            </a:extLst>
          </p:cNvPr>
          <p:cNvSpPr txBox="1">
            <a:spLocks/>
          </p:cNvSpPr>
          <p:nvPr/>
        </p:nvSpPr>
        <p:spPr>
          <a:xfrm>
            <a:off x="62874" y="1632388"/>
            <a:ext cx="8715078" cy="5092075"/>
          </a:xfrm>
          <a:prstGeom prst="rect">
            <a:avLst/>
          </a:prstGeom>
        </p:spPr>
        <p:txBody>
          <a:bodyPr>
            <a:noAutofit/>
          </a:bodyPr>
          <a:lstStyle>
            <a:lvl1pPr marL="365760" indent="-256032" algn="l" rtl="0" eaLnBrk="1" latinLnBrk="0" hangingPunct="1">
              <a:spcBef>
                <a:spcPts val="300"/>
              </a:spcBef>
              <a:buClr>
                <a:srgbClr val="008080"/>
              </a:buClr>
              <a:buFont typeface="Arial" pitchFamily="34" charset="0"/>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rgbClr val="008080"/>
              </a:buClr>
              <a:buFont typeface="Arial" pitchFamily="34" charset="0"/>
              <a:buChar char="•"/>
              <a:defRPr kumimoji="0" sz="2600" kern="1200">
                <a:solidFill>
                  <a:schemeClr val="tx1"/>
                </a:solidFill>
                <a:latin typeface="Calibri" pitchFamily="34" charset="0"/>
                <a:ea typeface="+mn-ea"/>
                <a:cs typeface="Calibri" pitchFamily="34" charset="0"/>
              </a:defRPr>
            </a:lvl2pPr>
            <a:lvl3pPr marL="923544" indent="-219456" algn="l" rtl="0" eaLnBrk="1" latinLnBrk="0" hangingPunct="1">
              <a:spcBef>
                <a:spcPts val="300"/>
              </a:spcBef>
              <a:buClr>
                <a:srgbClr val="008080"/>
              </a:buClr>
              <a:buFont typeface="Arial" pitchFamily="34" charset="0"/>
              <a:buChar char="•"/>
              <a:defRPr kumimoji="0" sz="2400" kern="1200">
                <a:solidFill>
                  <a:schemeClr val="tx1"/>
                </a:solidFill>
                <a:latin typeface="Calibri" pitchFamily="34" charset="0"/>
                <a:ea typeface="+mn-ea"/>
                <a:cs typeface="Calibri" pitchFamily="34" charset="0"/>
              </a:defRPr>
            </a:lvl3pPr>
            <a:lvl4pPr marL="1179576" indent="-201168" algn="l" rtl="0" eaLnBrk="1" latinLnBrk="0" hangingPunct="1">
              <a:spcBef>
                <a:spcPts val="300"/>
              </a:spcBef>
              <a:buClr>
                <a:srgbClr val="008080"/>
              </a:buClr>
              <a:buFont typeface="Arial" pitchFamily="34" charset="0"/>
              <a:buChar char="•"/>
              <a:defRPr kumimoji="0" sz="2200" kern="1200">
                <a:solidFill>
                  <a:schemeClr val="tx1"/>
                </a:solidFill>
                <a:latin typeface="Calibri" pitchFamily="34" charset="0"/>
                <a:ea typeface="+mn-ea"/>
                <a:cs typeface="Calibri" pitchFamily="34" charset="0"/>
              </a:defRPr>
            </a:lvl4pPr>
            <a:lvl5pPr marL="1389888" indent="-182880" algn="l" rtl="0" eaLnBrk="1" latinLnBrk="0" hangingPunct="1">
              <a:spcBef>
                <a:spcPts val="300"/>
              </a:spcBef>
              <a:buClr>
                <a:srgbClr val="008080"/>
              </a:buClr>
              <a:buFont typeface="Arial" pitchFamily="34" charset="0"/>
              <a:buChar char="•"/>
              <a:defRPr kumimoji="0" sz="2000" kern="1200">
                <a:solidFill>
                  <a:schemeClr val="tx1"/>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8" indent="0">
              <a:spcAft>
                <a:spcPts val="300"/>
              </a:spcAft>
              <a:buClr>
                <a:srgbClr val="0F9ED5"/>
              </a:buClr>
              <a:buNone/>
              <a:defRPr/>
            </a:pPr>
            <a:r>
              <a:rPr lang="nb-NO" sz="2000" b="0" i="0" dirty="0">
                <a:solidFill>
                  <a:srgbClr val="444444"/>
                </a:solidFill>
                <a:effectLst/>
                <a:latin typeface="+mn-lt"/>
              </a:rPr>
              <a:t>Velferdsteknologiens ABC inneholder:</a:t>
            </a:r>
          </a:p>
          <a:p>
            <a:pPr marL="452438" indent="-342900">
              <a:spcAft>
                <a:spcPts val="300"/>
              </a:spcAft>
              <a:defRPr/>
            </a:pPr>
            <a:r>
              <a:rPr lang="nb-NO" sz="2000" b="0" i="0" dirty="0">
                <a:solidFill>
                  <a:srgbClr val="444444"/>
                </a:solidFill>
                <a:effectLst/>
                <a:latin typeface="+mn-lt"/>
              </a:rPr>
              <a:t>fem </a:t>
            </a:r>
            <a:r>
              <a:rPr lang="nb-NO" sz="2000" b="1" i="0" dirty="0">
                <a:solidFill>
                  <a:srgbClr val="444444"/>
                </a:solidFill>
                <a:effectLst/>
                <a:latin typeface="+mn-lt"/>
              </a:rPr>
              <a:t>emnehefter</a:t>
            </a:r>
          </a:p>
          <a:p>
            <a:pPr marL="741871" lvl="1" indent="-358775">
              <a:spcAft>
                <a:spcPts val="300"/>
              </a:spcAft>
              <a:defRPr/>
            </a:pPr>
            <a:r>
              <a:rPr lang="nb-NO" sz="2000" b="0" i="0" dirty="0">
                <a:solidFill>
                  <a:srgbClr val="444444"/>
                </a:solidFill>
                <a:effectLst/>
                <a:latin typeface="+mn-lt"/>
              </a:rPr>
              <a:t>A – Introduksjon til arbeid med velferdsteknologi</a:t>
            </a:r>
          </a:p>
          <a:p>
            <a:pPr marL="741871" lvl="1" indent="-358775">
              <a:spcAft>
                <a:spcPts val="300"/>
              </a:spcAft>
              <a:defRPr/>
            </a:pPr>
            <a:r>
              <a:rPr lang="nb-NO" sz="2000" b="0" i="0" dirty="0">
                <a:solidFill>
                  <a:srgbClr val="444444"/>
                </a:solidFill>
                <a:effectLst/>
                <a:latin typeface="+mn-lt"/>
              </a:rPr>
              <a:t>B – Fra brukerbehov til ny løsning</a:t>
            </a:r>
          </a:p>
          <a:p>
            <a:pPr marL="741871" lvl="1" indent="-358775">
              <a:spcAft>
                <a:spcPts val="300"/>
              </a:spcAft>
              <a:defRPr/>
            </a:pPr>
            <a:r>
              <a:rPr lang="nb-NO" sz="2000" b="0" i="0" dirty="0">
                <a:solidFill>
                  <a:srgbClr val="444444"/>
                </a:solidFill>
                <a:effectLst/>
                <a:latin typeface="+mn-lt"/>
              </a:rPr>
              <a:t>C – Etikk, lovverk, informasjonssikkerhet og personvern</a:t>
            </a:r>
          </a:p>
          <a:p>
            <a:pPr marL="741871" lvl="1" indent="-358775">
              <a:spcAft>
                <a:spcPts val="300"/>
              </a:spcAft>
              <a:defRPr/>
            </a:pPr>
            <a:r>
              <a:rPr lang="nb-NO" sz="2000" b="0" i="0" dirty="0">
                <a:solidFill>
                  <a:srgbClr val="444444"/>
                </a:solidFill>
                <a:effectLst/>
                <a:latin typeface="+mn-lt"/>
              </a:rPr>
              <a:t>D – Organisering og drift av velferdsteknologi i tjenesten</a:t>
            </a:r>
          </a:p>
          <a:p>
            <a:pPr marL="741871" lvl="1" indent="-358775">
              <a:spcAft>
                <a:spcPts val="300"/>
              </a:spcAft>
              <a:defRPr/>
            </a:pPr>
            <a:r>
              <a:rPr lang="nb-NO" sz="2000" b="0" i="0" dirty="0">
                <a:solidFill>
                  <a:srgbClr val="444444"/>
                </a:solidFill>
                <a:effectLst/>
                <a:latin typeface="+mn-lt"/>
              </a:rPr>
              <a:t>E – Implementering og samskaping av velferdsteknologitjenester</a:t>
            </a:r>
          </a:p>
          <a:p>
            <a:pPr marL="452438" indent="-342900">
              <a:spcAft>
                <a:spcPts val="300"/>
              </a:spcAft>
              <a:defRPr/>
            </a:pPr>
            <a:r>
              <a:rPr lang="nb-NO" sz="2000" dirty="0">
                <a:solidFill>
                  <a:srgbClr val="444444"/>
                </a:solidFill>
                <a:latin typeface="+mn-lt"/>
              </a:rPr>
              <a:t>e</a:t>
            </a:r>
            <a:r>
              <a:rPr lang="nb-NO" sz="2000" b="0" i="0" dirty="0">
                <a:solidFill>
                  <a:srgbClr val="444444"/>
                </a:solidFill>
                <a:effectLst/>
                <a:latin typeface="+mn-lt"/>
              </a:rPr>
              <a:t>t </a:t>
            </a:r>
            <a:r>
              <a:rPr lang="nb-NO" sz="2000" b="1" i="0" dirty="0">
                <a:solidFill>
                  <a:srgbClr val="444444"/>
                </a:solidFill>
                <a:effectLst/>
                <a:latin typeface="+mn-lt"/>
              </a:rPr>
              <a:t>arbeidshefte</a:t>
            </a:r>
          </a:p>
          <a:p>
            <a:pPr marL="452438" indent="-342900">
              <a:spcAft>
                <a:spcPts val="300"/>
              </a:spcAft>
              <a:defRPr/>
            </a:pPr>
            <a:r>
              <a:rPr lang="nb-NO" sz="2000" b="0" i="0" dirty="0">
                <a:solidFill>
                  <a:srgbClr val="444444"/>
                </a:solidFill>
                <a:effectLst/>
                <a:latin typeface="+mn-lt"/>
              </a:rPr>
              <a:t>en </a:t>
            </a:r>
            <a:r>
              <a:rPr lang="nb-NO" sz="2000" b="1" i="0" dirty="0">
                <a:solidFill>
                  <a:srgbClr val="444444"/>
                </a:solidFill>
                <a:effectLst/>
                <a:latin typeface="+mn-lt"/>
              </a:rPr>
              <a:t>ressursbank</a:t>
            </a:r>
            <a:r>
              <a:rPr lang="nb-NO" sz="2000" b="0" i="0" dirty="0">
                <a:solidFill>
                  <a:srgbClr val="444444"/>
                </a:solidFill>
                <a:effectLst/>
                <a:latin typeface="+mn-lt"/>
              </a:rPr>
              <a:t> med henvisninger til kvikk-guider, rapporter og videoforelesninger</a:t>
            </a:r>
          </a:p>
        </p:txBody>
      </p:sp>
      <p:pic>
        <p:nvPicPr>
          <p:cNvPr id="4" name="Bilde 3">
            <a:extLst>
              <a:ext uri="{FF2B5EF4-FFF2-40B4-BE49-F238E27FC236}">
                <a16:creationId xmlns:a16="http://schemas.microsoft.com/office/drawing/2014/main" id="{18B9783C-C0F8-48B5-AEB4-118E53BE15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9688" y="4551225"/>
            <a:ext cx="1569600" cy="1984175"/>
          </a:xfrm>
          <a:prstGeom prst="rect">
            <a:avLst/>
          </a:prstGeom>
          <a:ln>
            <a:solidFill>
              <a:schemeClr val="bg1">
                <a:lumMod val="75000"/>
              </a:schemeClr>
            </a:solidFill>
          </a:ln>
        </p:spPr>
      </p:pic>
      <p:pic>
        <p:nvPicPr>
          <p:cNvPr id="5" name="Bilde 4">
            <a:extLst>
              <a:ext uri="{FF2B5EF4-FFF2-40B4-BE49-F238E27FC236}">
                <a16:creationId xmlns:a16="http://schemas.microsoft.com/office/drawing/2014/main" id="{861299DE-02DF-439D-BEC2-8983011949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9689" y="281038"/>
            <a:ext cx="1569600" cy="2001874"/>
          </a:xfrm>
          <a:prstGeom prst="rect">
            <a:avLst/>
          </a:prstGeom>
          <a:ln>
            <a:solidFill>
              <a:schemeClr val="bg1">
                <a:lumMod val="75000"/>
              </a:schemeClr>
            </a:solidFill>
          </a:ln>
        </p:spPr>
      </p:pic>
      <p:pic>
        <p:nvPicPr>
          <p:cNvPr id="7" name="Bilde 6">
            <a:extLst>
              <a:ext uri="{FF2B5EF4-FFF2-40B4-BE49-F238E27FC236}">
                <a16:creationId xmlns:a16="http://schemas.microsoft.com/office/drawing/2014/main" id="{51A19AF9-AA85-B54E-D8C1-D6BC6FE517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99688" y="2418749"/>
            <a:ext cx="1569601" cy="2009690"/>
          </a:xfrm>
          <a:prstGeom prst="rect">
            <a:avLst/>
          </a:prstGeom>
          <a:ln>
            <a:solidFill>
              <a:schemeClr val="bg1">
                <a:lumMod val="75000"/>
              </a:schemeClr>
            </a:solidFill>
          </a:ln>
        </p:spPr>
      </p:pic>
    </p:spTree>
    <p:extLst>
      <p:ext uri="{BB962C8B-B14F-4D97-AF65-F5344CB8AC3E}">
        <p14:creationId xmlns:p14="http://schemas.microsoft.com/office/powerpoint/2010/main" val="3074672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475D-051C-1F2D-4239-323429356218}"/>
            </a:ext>
          </a:extLst>
        </p:cNvPr>
        <p:cNvGrpSpPr/>
        <p:nvPr/>
      </p:nvGrpSpPr>
      <p:grpSpPr>
        <a:xfrm>
          <a:off x="0" y="0"/>
          <a:ext cx="0" cy="0"/>
          <a:chOff x="0" y="0"/>
          <a:chExt cx="0" cy="0"/>
        </a:xfrm>
      </p:grpSpPr>
      <p:sp>
        <p:nvSpPr>
          <p:cNvPr id="37" name="TekstSylinder 36">
            <a:extLst>
              <a:ext uri="{FF2B5EF4-FFF2-40B4-BE49-F238E27FC236}">
                <a16:creationId xmlns:a16="http://schemas.microsoft.com/office/drawing/2014/main" id="{36BBF33D-40B1-0F4A-BBD8-149077C3E82C}"/>
              </a:ext>
            </a:extLst>
          </p:cNvPr>
          <p:cNvSpPr txBox="1"/>
          <p:nvPr/>
        </p:nvSpPr>
        <p:spPr>
          <a:xfrm>
            <a:off x="0" y="0"/>
            <a:ext cx="12191999" cy="1015663"/>
          </a:xfrm>
          <a:prstGeom prst="rect">
            <a:avLst/>
          </a:prstGeom>
          <a:noFill/>
        </p:spPr>
        <p:txBody>
          <a:bodyPr wrap="square" rtlCol="0">
            <a:spAutoFit/>
          </a:bodyPr>
          <a:lstStyle/>
          <a:p>
            <a:pPr marL="180975"/>
            <a:r>
              <a:rPr lang="nb-NO" sz="2000" b="1" dirty="0">
                <a:solidFill>
                  <a:srgbClr val="E97132"/>
                </a:solidFill>
              </a:rPr>
              <a:t>Referanser til Velferdsteknologiens ABC </a:t>
            </a:r>
            <a:r>
              <a:rPr lang="nb-NO" sz="2000" b="1" dirty="0">
                <a:solidFill>
                  <a:srgbClr val="156082"/>
                </a:solidFill>
              </a:rPr>
              <a:t>for å understøtte introduksjon av </a:t>
            </a:r>
            <a:br>
              <a:rPr lang="nb-NO" sz="2000" b="1" dirty="0">
                <a:solidFill>
                  <a:srgbClr val="156082"/>
                </a:solidFill>
              </a:rPr>
            </a:br>
            <a:r>
              <a:rPr lang="nb-NO" sz="2000" b="1" dirty="0">
                <a:solidFill>
                  <a:srgbClr val="156082"/>
                </a:solidFill>
              </a:rPr>
              <a:t>Kardes e-læringsressurser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r>
              <a:rPr lang="nb-NO" sz="2000" b="1" dirty="0">
                <a:solidFill>
                  <a:srgbClr val="156082"/>
                </a:solidFill>
              </a:rPr>
              <a:t> </a:t>
            </a:r>
          </a:p>
          <a:p>
            <a:pPr marL="180975"/>
            <a:endParaRPr lang="nb-NO" sz="2000" b="1" dirty="0">
              <a:solidFill>
                <a:srgbClr val="156082"/>
              </a:solidFill>
            </a:endParaRPr>
          </a:p>
        </p:txBody>
      </p:sp>
      <p:graphicFrame>
        <p:nvGraphicFramePr>
          <p:cNvPr id="3" name="Tabell 2">
            <a:extLst>
              <a:ext uri="{FF2B5EF4-FFF2-40B4-BE49-F238E27FC236}">
                <a16:creationId xmlns:a16="http://schemas.microsoft.com/office/drawing/2014/main" id="{16FF16E1-E64E-09F0-57A4-719DF3EA1DA4}"/>
              </a:ext>
            </a:extLst>
          </p:cNvPr>
          <p:cNvGraphicFramePr>
            <a:graphicFrameLocks noGrp="1"/>
          </p:cNvGraphicFramePr>
          <p:nvPr>
            <p:extLst>
              <p:ext uri="{D42A27DB-BD31-4B8C-83A1-F6EECF244321}">
                <p14:modId xmlns:p14="http://schemas.microsoft.com/office/powerpoint/2010/main" val="2923376319"/>
              </p:ext>
            </p:extLst>
          </p:nvPr>
        </p:nvGraphicFramePr>
        <p:xfrm>
          <a:off x="241223" y="890097"/>
          <a:ext cx="11685246" cy="5882640"/>
        </p:xfrm>
        <a:graphic>
          <a:graphicData uri="http://schemas.openxmlformats.org/drawingml/2006/table">
            <a:tbl>
              <a:tblPr firstRow="1" bandRow="1">
                <a:tableStyleId>{7DF18680-E054-41AD-8BC1-D1AEF772440D}</a:tableStyleId>
              </a:tblPr>
              <a:tblGrid>
                <a:gridCol w="2361732">
                  <a:extLst>
                    <a:ext uri="{9D8B030D-6E8A-4147-A177-3AD203B41FA5}">
                      <a16:colId xmlns:a16="http://schemas.microsoft.com/office/drawing/2014/main" val="3089208421"/>
                    </a:ext>
                  </a:extLst>
                </a:gridCol>
                <a:gridCol w="2496368">
                  <a:extLst>
                    <a:ext uri="{9D8B030D-6E8A-4147-A177-3AD203B41FA5}">
                      <a16:colId xmlns:a16="http://schemas.microsoft.com/office/drawing/2014/main" val="2003856232"/>
                    </a:ext>
                  </a:extLst>
                </a:gridCol>
                <a:gridCol w="6827146">
                  <a:extLst>
                    <a:ext uri="{9D8B030D-6E8A-4147-A177-3AD203B41FA5}">
                      <a16:colId xmlns:a16="http://schemas.microsoft.com/office/drawing/2014/main" val="109532789"/>
                    </a:ext>
                  </a:extLst>
                </a:gridCol>
              </a:tblGrid>
              <a:tr h="0">
                <a:tc>
                  <a:txBody>
                    <a:bodyPr/>
                    <a:lstStyle/>
                    <a:p>
                      <a:r>
                        <a:rPr lang="nb-NO" dirty="0"/>
                        <a:t>Element</a:t>
                      </a:r>
                    </a:p>
                  </a:txBody>
                  <a:tcPr/>
                </a:tc>
                <a:tc>
                  <a:txBody>
                    <a:bodyPr/>
                    <a:lstStyle/>
                    <a:p>
                      <a:r>
                        <a:rPr lang="nb-NO" dirty="0"/>
                        <a:t>Fins her</a:t>
                      </a:r>
                    </a:p>
                  </a:txBody>
                  <a:tcPr/>
                </a:tc>
                <a:tc>
                  <a:txBody>
                    <a:bodyPr/>
                    <a:lstStyle/>
                    <a:p>
                      <a:r>
                        <a:rPr lang="nb-NO" dirty="0"/>
                        <a:t>Dette dekkes</a:t>
                      </a:r>
                    </a:p>
                  </a:txBody>
                  <a:tcPr/>
                </a:tc>
                <a:extLst>
                  <a:ext uri="{0D108BD9-81ED-4DB2-BD59-A6C34878D82A}">
                    <a16:rowId xmlns:a16="http://schemas.microsoft.com/office/drawing/2014/main" val="78366602"/>
                  </a:ext>
                </a:extLst>
              </a:tr>
              <a:tr h="370840">
                <a:tc>
                  <a:txBody>
                    <a:bodyPr/>
                    <a:lstStyle/>
                    <a:p>
                      <a:pPr marL="23813" lvl="1" indent="-23813">
                        <a:spcAft>
                          <a:spcPts val="300"/>
                        </a:spcAft>
                        <a:buClr>
                          <a:srgbClr val="0F9ED5"/>
                        </a:buClr>
                        <a:defRPr/>
                      </a:pPr>
                      <a:r>
                        <a:rPr lang="nb-NO" sz="1600" b="0" i="0" dirty="0">
                          <a:solidFill>
                            <a:srgbClr val="444444"/>
                          </a:solidFill>
                          <a:effectLst/>
                          <a:latin typeface="+mn-lt"/>
                        </a:rPr>
                        <a:t>Velferdsteknologiens ABC, hjemmeside</a:t>
                      </a:r>
                    </a:p>
                  </a:txBody>
                  <a:tcPr/>
                </a:tc>
                <a:tc>
                  <a:txBody>
                    <a:bodyPr/>
                    <a:lstStyle/>
                    <a:p>
                      <a:r>
                        <a:rPr lang="nb-NO" sz="1600" dirty="0">
                          <a:hlinkClick r:id="rId3"/>
                        </a:rPr>
                        <a:t>https://www.ks.no/velferdsteknologiensabc</a:t>
                      </a:r>
                      <a:r>
                        <a:rPr lang="nb-NO" sz="1600" dirty="0"/>
                        <a:t> </a:t>
                      </a:r>
                    </a:p>
                  </a:txBody>
                  <a:tcPr/>
                </a:tc>
                <a:tc>
                  <a:txBody>
                    <a:bodyPr/>
                    <a:lstStyle/>
                    <a:p>
                      <a:r>
                        <a:rPr lang="nb-NO" sz="1600" dirty="0"/>
                        <a:t>Inngangsport til alle ressursene under Velf</a:t>
                      </a:r>
                      <a:r>
                        <a:rPr lang="nb-NO" sz="1600" b="0" i="0" dirty="0">
                          <a:solidFill>
                            <a:srgbClr val="444444"/>
                          </a:solidFill>
                          <a:effectLst/>
                          <a:latin typeface="+mn-lt"/>
                        </a:rPr>
                        <a:t>erdsteknologiens ABC, inkl. ressursbanken.</a:t>
                      </a:r>
                      <a:endParaRPr lang="nb-NO" sz="1600" dirty="0"/>
                    </a:p>
                  </a:txBody>
                  <a:tcPr/>
                </a:tc>
                <a:extLst>
                  <a:ext uri="{0D108BD9-81ED-4DB2-BD59-A6C34878D82A}">
                    <a16:rowId xmlns:a16="http://schemas.microsoft.com/office/drawing/2014/main" val="1353950587"/>
                  </a:ext>
                </a:extLst>
              </a:tr>
              <a:tr h="370840">
                <a:tc>
                  <a:txBody>
                    <a:bodyPr/>
                    <a:lstStyle/>
                    <a:p>
                      <a:pPr marL="23813" lvl="1" indent="-23813">
                        <a:spcAft>
                          <a:spcPts val="300"/>
                        </a:spcAft>
                        <a:buClr>
                          <a:srgbClr val="0F9ED5"/>
                        </a:buClr>
                        <a:defRPr/>
                      </a:pPr>
                      <a:r>
                        <a:rPr lang="nb-NO" sz="1600" b="0" i="0" dirty="0">
                          <a:solidFill>
                            <a:srgbClr val="444444"/>
                          </a:solidFill>
                          <a:effectLst/>
                          <a:latin typeface="+mn-lt"/>
                        </a:rPr>
                        <a:t>A – Introduksjon til arbeid med velferdsteknologi</a:t>
                      </a:r>
                    </a:p>
                  </a:txBody>
                  <a:tcPr/>
                </a:tc>
                <a:tc>
                  <a:txBody>
                    <a:bodyPr/>
                    <a:lstStyle/>
                    <a:p>
                      <a:r>
                        <a:rPr lang="nb-NO" sz="1600" dirty="0">
                          <a:hlinkClick r:id="rId4"/>
                        </a:rPr>
                        <a:t>https://www.ks.no/link/4fed39bdb0d8432388fc3d8b43b8cfd6.aspx</a:t>
                      </a:r>
                      <a:r>
                        <a:rPr lang="nb-NO" sz="1600" dirty="0"/>
                        <a:t> </a:t>
                      </a:r>
                    </a:p>
                  </a:txBody>
                  <a:tcPr/>
                </a:tc>
                <a:tc>
                  <a:txBody>
                    <a:bodyPr/>
                    <a:lstStyle/>
                    <a:p>
                      <a:r>
                        <a:rPr lang="nb-NO" sz="1600" dirty="0"/>
                        <a:t>Introduksjon av begreper og læringsmål i opplæringen. Opplæringen legger til grunn en forståelse av hvilken digital helsekompetanse helsepersonell må ha.</a:t>
                      </a:r>
                    </a:p>
                  </a:txBody>
                  <a:tcPr/>
                </a:tc>
                <a:extLst>
                  <a:ext uri="{0D108BD9-81ED-4DB2-BD59-A6C34878D82A}">
                    <a16:rowId xmlns:a16="http://schemas.microsoft.com/office/drawing/2014/main" val="559640031"/>
                  </a:ext>
                </a:extLst>
              </a:tr>
              <a:tr h="370840">
                <a:tc>
                  <a:txBody>
                    <a:bodyPr/>
                    <a:lstStyle/>
                    <a:p>
                      <a:pPr marL="23813" marR="0" lvl="1" indent="-23813" algn="l" defTabSz="914400" rtl="0" eaLnBrk="1" fontAlgn="auto" latinLnBrk="0" hangingPunct="1">
                        <a:lnSpc>
                          <a:spcPct val="100000"/>
                        </a:lnSpc>
                        <a:spcBef>
                          <a:spcPts val="0"/>
                        </a:spcBef>
                        <a:spcAft>
                          <a:spcPts val="300"/>
                        </a:spcAft>
                        <a:buClr>
                          <a:srgbClr val="0F9ED5"/>
                        </a:buClr>
                        <a:buSzTx/>
                        <a:buFontTx/>
                        <a:buNone/>
                        <a:tabLst/>
                        <a:defRPr/>
                      </a:pPr>
                      <a:r>
                        <a:rPr lang="nb-NO" sz="1600" b="0" i="0" dirty="0">
                          <a:solidFill>
                            <a:srgbClr val="444444"/>
                          </a:solidFill>
                          <a:effectLst/>
                          <a:latin typeface="+mn-lt"/>
                        </a:rPr>
                        <a:t>B – Fra brukerbehov til ny løsning</a:t>
                      </a:r>
                    </a:p>
                  </a:txBody>
                  <a:tcPr/>
                </a:tc>
                <a:tc>
                  <a:txBody>
                    <a:bodyPr/>
                    <a:lstStyle/>
                    <a:p>
                      <a:r>
                        <a:rPr lang="nb-NO" sz="1600" dirty="0">
                          <a:hlinkClick r:id="rId5"/>
                        </a:rPr>
                        <a:t>https://www.ks.no/link/d1b53cb92866469c8d254c36085de7f9.aspx</a:t>
                      </a:r>
                      <a:r>
                        <a:rPr lang="nb-NO" sz="1600" dirty="0"/>
                        <a:t> </a:t>
                      </a:r>
                    </a:p>
                  </a:txBody>
                  <a:tcPr/>
                </a:tc>
                <a:tc>
                  <a:txBody>
                    <a:bodyPr/>
                    <a:lstStyle/>
                    <a:p>
                      <a:r>
                        <a:rPr lang="nb-NO" sz="1600" dirty="0"/>
                        <a:t>Brukerbehov på individnivå og hvilke vurderinger og oppgaver som må gjøres i samarbeid mellom flere aktører. Oppgaver knyttet til å sette teknologi ut til bruker når det gjelder "henvise, kartlegge og tildele«.</a:t>
                      </a:r>
                    </a:p>
                  </a:txBody>
                  <a:tcPr/>
                </a:tc>
                <a:extLst>
                  <a:ext uri="{0D108BD9-81ED-4DB2-BD59-A6C34878D82A}">
                    <a16:rowId xmlns:a16="http://schemas.microsoft.com/office/drawing/2014/main" val="2292610320"/>
                  </a:ext>
                </a:extLst>
              </a:tr>
              <a:tr h="370840">
                <a:tc>
                  <a:txBody>
                    <a:bodyPr/>
                    <a:lstStyle/>
                    <a:p>
                      <a:pPr marL="23813" marR="0" lvl="1" indent="-23813" algn="l" defTabSz="914400" rtl="0" eaLnBrk="1" fontAlgn="auto" latinLnBrk="0" hangingPunct="1">
                        <a:lnSpc>
                          <a:spcPct val="100000"/>
                        </a:lnSpc>
                        <a:spcBef>
                          <a:spcPts val="0"/>
                        </a:spcBef>
                        <a:spcAft>
                          <a:spcPts val="300"/>
                        </a:spcAft>
                        <a:buClr>
                          <a:srgbClr val="0F9ED5"/>
                        </a:buClr>
                        <a:buSzTx/>
                        <a:buFontTx/>
                        <a:buNone/>
                        <a:tabLst/>
                        <a:defRPr/>
                      </a:pPr>
                      <a:r>
                        <a:rPr lang="nb-NO" sz="1600" b="0" i="0" dirty="0">
                          <a:solidFill>
                            <a:srgbClr val="444444"/>
                          </a:solidFill>
                          <a:effectLst/>
                          <a:latin typeface="+mn-lt"/>
                        </a:rPr>
                        <a:t>C – Etikk, lovverk, informasjonssikkerhet og personvern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hlinkClick r:id="rId6"/>
                        </a:rPr>
                        <a:t>https://www.ks.no/link/8192fe84d8cb49ffa25c7bbe292003b2.aspx</a:t>
                      </a:r>
                      <a:r>
                        <a:rPr lang="nb-NO" sz="1600" dirty="0"/>
                        <a:t> </a:t>
                      </a:r>
                    </a:p>
                  </a:txBody>
                  <a:tcPr/>
                </a:tc>
                <a:tc>
                  <a:txBody>
                    <a:bodyPr/>
                    <a:lstStyle/>
                    <a:p>
                      <a:r>
                        <a:rPr lang="nb-NO" sz="1600" dirty="0"/>
                        <a:t>Del 1 er en introduksjon til etikk og etiske refleksjoner i arbeidet med velferdsteknologi. Del 2 omtaler de lovregulerte rammene for bruk av velferdsteknologi innenfor helse og omsorgstjenesten.</a:t>
                      </a:r>
                    </a:p>
                  </a:txBody>
                  <a:tcPr/>
                </a:tc>
                <a:extLst>
                  <a:ext uri="{0D108BD9-81ED-4DB2-BD59-A6C34878D82A}">
                    <a16:rowId xmlns:a16="http://schemas.microsoft.com/office/drawing/2014/main" val="3066311964"/>
                  </a:ext>
                </a:extLst>
              </a:tr>
              <a:tr h="370840">
                <a:tc>
                  <a:txBody>
                    <a:bodyPr/>
                    <a:lstStyle/>
                    <a:p>
                      <a:pPr marL="23813" marR="0" lvl="1" indent="-23813" algn="l" defTabSz="914400" rtl="0" eaLnBrk="1" fontAlgn="auto" latinLnBrk="0" hangingPunct="1">
                        <a:lnSpc>
                          <a:spcPct val="100000"/>
                        </a:lnSpc>
                        <a:spcBef>
                          <a:spcPts val="0"/>
                        </a:spcBef>
                        <a:spcAft>
                          <a:spcPts val="300"/>
                        </a:spcAft>
                        <a:buClr>
                          <a:srgbClr val="0F9ED5"/>
                        </a:buClr>
                        <a:buSzTx/>
                        <a:buFontTx/>
                        <a:buNone/>
                        <a:tabLst/>
                        <a:defRPr/>
                      </a:pPr>
                      <a:r>
                        <a:rPr lang="nb-NO" sz="1600" b="0" i="0" dirty="0">
                          <a:solidFill>
                            <a:srgbClr val="444444"/>
                          </a:solidFill>
                          <a:effectLst/>
                          <a:latin typeface="+mn-lt"/>
                        </a:rPr>
                        <a:t>D – Organisering og drift av velferdsteknologi i tjenesten</a:t>
                      </a:r>
                    </a:p>
                  </a:txBody>
                  <a:tcPr/>
                </a:tc>
                <a:tc>
                  <a:txBody>
                    <a:bodyPr/>
                    <a:lstStyle/>
                    <a:p>
                      <a:r>
                        <a:rPr lang="nb-NO" sz="1600" dirty="0">
                          <a:hlinkClick r:id="rId7"/>
                        </a:rPr>
                        <a:t>https://www.ks.no/link/d61aa2b34ea8471db8b64f79fe557dfd.aspx</a:t>
                      </a:r>
                      <a:r>
                        <a:rPr lang="nb-NO" sz="1600" dirty="0"/>
                        <a:t> </a:t>
                      </a:r>
                    </a:p>
                  </a:txBody>
                  <a:tcPr/>
                </a:tc>
                <a:tc>
                  <a:txBody>
                    <a:bodyPr/>
                    <a:lstStyle/>
                    <a:p>
                      <a:r>
                        <a:rPr lang="nb-NO" sz="1600" dirty="0"/>
                        <a:t>Hvordan kommuner kan drifte velferdsteknologi i en helhetlig tjenestemodell og tar utgangspunkt i at kommunene allerede har velferdsteknologitjenester i drift.</a:t>
                      </a:r>
                    </a:p>
                  </a:txBody>
                  <a:tcPr/>
                </a:tc>
                <a:extLst>
                  <a:ext uri="{0D108BD9-81ED-4DB2-BD59-A6C34878D82A}">
                    <a16:rowId xmlns:a16="http://schemas.microsoft.com/office/drawing/2014/main" val="789475907"/>
                  </a:ext>
                </a:extLst>
              </a:tr>
              <a:tr h="370840">
                <a:tc>
                  <a:txBody>
                    <a:bodyPr/>
                    <a:lstStyle/>
                    <a:p>
                      <a:pPr marL="23813" marR="0" lvl="1" indent="-23813" algn="l" defTabSz="914400" rtl="0" eaLnBrk="1" fontAlgn="auto" latinLnBrk="0" hangingPunct="1">
                        <a:lnSpc>
                          <a:spcPct val="100000"/>
                        </a:lnSpc>
                        <a:spcBef>
                          <a:spcPts val="0"/>
                        </a:spcBef>
                        <a:spcAft>
                          <a:spcPts val="300"/>
                        </a:spcAft>
                        <a:buClr>
                          <a:srgbClr val="0F9ED5"/>
                        </a:buClr>
                        <a:buSzTx/>
                        <a:buFontTx/>
                        <a:buNone/>
                        <a:tabLst/>
                        <a:defRPr/>
                      </a:pPr>
                      <a:r>
                        <a:rPr lang="nb-NO" sz="1600" b="0" i="0" dirty="0">
                          <a:solidFill>
                            <a:srgbClr val="444444"/>
                          </a:solidFill>
                          <a:effectLst/>
                          <a:latin typeface="+mn-lt"/>
                        </a:rPr>
                        <a:t>E – Implementering og samskaping av velferds-teknologitjenester</a:t>
                      </a:r>
                    </a:p>
                  </a:txBody>
                  <a:tcPr/>
                </a:tc>
                <a:tc>
                  <a:txBody>
                    <a:bodyPr/>
                    <a:lstStyle/>
                    <a:p>
                      <a:r>
                        <a:rPr lang="nb-NO" sz="1600" dirty="0">
                          <a:hlinkClick r:id="rId8"/>
                        </a:rPr>
                        <a:t>https://www.ks.no/link/c3e529c79a7b41908f8862f36f5eccd4.aspx</a:t>
                      </a:r>
                      <a:r>
                        <a:rPr lang="nb-NO" sz="1600" dirty="0"/>
                        <a:t> </a:t>
                      </a:r>
                    </a:p>
                  </a:txBody>
                  <a:tcPr/>
                </a:tc>
                <a:tc>
                  <a:txBody>
                    <a:bodyPr/>
                    <a:lstStyle/>
                    <a:p>
                      <a:r>
                        <a:rPr lang="nb-NO" sz="1600" dirty="0"/>
                        <a:t>Arbeidsmetoder som bidrar til at tjenesteinnovasjon og implementering av velferdsteknologi lykkes, spesielt tjenestedesign og samskaping.</a:t>
                      </a:r>
                    </a:p>
                  </a:txBody>
                  <a:tcPr/>
                </a:tc>
                <a:extLst>
                  <a:ext uri="{0D108BD9-81ED-4DB2-BD59-A6C34878D82A}">
                    <a16:rowId xmlns:a16="http://schemas.microsoft.com/office/drawing/2014/main" val="1399725398"/>
                  </a:ext>
                </a:extLst>
              </a:tr>
              <a:tr h="370840">
                <a:tc>
                  <a:txBody>
                    <a:bodyPr/>
                    <a:lstStyle/>
                    <a:p>
                      <a:r>
                        <a:rPr lang="nb-NO" sz="1600" b="0" i="0" dirty="0">
                          <a:solidFill>
                            <a:srgbClr val="444444"/>
                          </a:solidFill>
                          <a:effectLst/>
                          <a:latin typeface="+mn-lt"/>
                        </a:rPr>
                        <a:t>Arbeidshefte</a:t>
                      </a:r>
                      <a:endParaRPr lang="nb-NO" sz="1600" dirty="0"/>
                    </a:p>
                  </a:txBody>
                  <a:tcPr/>
                </a:tc>
                <a:tc>
                  <a:txBody>
                    <a:bodyPr/>
                    <a:lstStyle/>
                    <a:p>
                      <a:r>
                        <a:rPr lang="nb-NO" sz="1600" dirty="0">
                          <a:hlinkClick r:id="rId9"/>
                        </a:rPr>
                        <a:t>https://www.ks.no/link/21ca306ae33649eb853e94ba0cb6a4b8.aspx</a:t>
                      </a:r>
                      <a:r>
                        <a:rPr lang="nb-NO" sz="1600" dirty="0"/>
                        <a:t> </a:t>
                      </a:r>
                    </a:p>
                  </a:txBody>
                  <a:tcPr/>
                </a:tc>
                <a:tc>
                  <a:txBody>
                    <a:bodyPr/>
                    <a:lstStyle/>
                    <a:p>
                      <a:r>
                        <a:rPr lang="nb-NO" sz="1600" dirty="0"/>
                        <a:t>Praktiske oppgaver, eksempler og refleksjonsoppgaver som styrker egen kompetanse og som stimulerer til bl.a. å bli kjent med kommunenes totale tjenestemodell og omstillingen til stadig flere teknologibaserte tjenester.</a:t>
                      </a:r>
                    </a:p>
                  </a:txBody>
                  <a:tcPr/>
                </a:tc>
                <a:extLst>
                  <a:ext uri="{0D108BD9-81ED-4DB2-BD59-A6C34878D82A}">
                    <a16:rowId xmlns:a16="http://schemas.microsoft.com/office/drawing/2014/main" val="279861605"/>
                  </a:ext>
                </a:extLst>
              </a:tr>
            </a:tbl>
          </a:graphicData>
        </a:graphic>
      </p:graphicFrame>
    </p:spTree>
    <p:extLst>
      <p:ext uri="{BB962C8B-B14F-4D97-AF65-F5344CB8AC3E}">
        <p14:creationId xmlns:p14="http://schemas.microsoft.com/office/powerpoint/2010/main" val="969848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07F0F">
            <a:alpha val="9804"/>
          </a:srgbClr>
        </a:solidFill>
        <a:effectLst/>
      </p:bgPr>
    </p:bg>
    <p:spTree>
      <p:nvGrpSpPr>
        <p:cNvPr id="1" name="">
          <a:extLst>
            <a:ext uri="{FF2B5EF4-FFF2-40B4-BE49-F238E27FC236}">
              <a16:creationId xmlns:a16="http://schemas.microsoft.com/office/drawing/2014/main" id="{4302EFE9-E55C-8720-AF8B-9200BEE8B1E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BFF0F96-5687-6269-1459-03763B1ED8C3}"/>
              </a:ext>
            </a:extLst>
          </p:cNvPr>
          <p:cNvSpPr>
            <a:spLocks noGrp="1"/>
          </p:cNvSpPr>
          <p:nvPr>
            <p:ph type="ctrTitle"/>
          </p:nvPr>
        </p:nvSpPr>
        <p:spPr>
          <a:xfrm>
            <a:off x="509216" y="336896"/>
            <a:ext cx="11682783" cy="2494965"/>
          </a:xfrm>
        </p:spPr>
        <p:txBody>
          <a:bodyPr anchor="t">
            <a:normAutofit fontScale="90000"/>
          </a:bodyPr>
          <a:lstStyle/>
          <a:p>
            <a:pPr algn="l"/>
            <a:r>
              <a:rPr lang="nb-NO" dirty="0">
                <a:solidFill>
                  <a:srgbClr val="156082"/>
                </a:solidFill>
              </a:rPr>
              <a:t>Del 10: Informasjonsmateriell</a:t>
            </a:r>
            <a:br>
              <a:rPr lang="nb-NO" dirty="0">
                <a:solidFill>
                  <a:srgbClr val="156082"/>
                </a:solidFill>
              </a:rPr>
            </a:br>
            <a:br>
              <a:rPr lang="nb-NO" dirty="0">
                <a:solidFill>
                  <a:srgbClr val="156082"/>
                </a:solidFill>
              </a:rPr>
            </a:br>
            <a:r>
              <a:rPr lang="nb-NO" sz="4400" dirty="0">
                <a:solidFill>
                  <a:srgbClr val="156082"/>
                </a:solidFill>
              </a:rPr>
              <a:t>Innhold i denne delen:</a:t>
            </a:r>
            <a:br>
              <a:rPr lang="nb-NO" sz="4400" dirty="0">
                <a:solidFill>
                  <a:srgbClr val="156082"/>
                </a:solidFill>
              </a:rPr>
            </a:br>
            <a:br>
              <a:rPr lang="nb-NO" sz="4400" dirty="0">
                <a:solidFill>
                  <a:srgbClr val="156082"/>
                </a:solidFill>
              </a:rPr>
            </a:br>
            <a:r>
              <a:rPr lang="nb-NO" sz="3600" dirty="0">
                <a:solidFill>
                  <a:srgbClr val="156082"/>
                </a:solidFill>
              </a:rPr>
              <a:t>Nedlastbare 2-sidige brosjyrer,</a:t>
            </a:r>
            <a:br>
              <a:rPr lang="nb-NO" sz="3600" dirty="0">
                <a:solidFill>
                  <a:srgbClr val="156082"/>
                </a:solidFill>
              </a:rPr>
            </a:br>
            <a:r>
              <a:rPr lang="nb-NO" sz="3600" dirty="0">
                <a:solidFill>
                  <a:srgbClr val="156082"/>
                </a:solidFill>
              </a:rPr>
              <a:t>én for tjenesteytere og én for ledere   </a:t>
            </a:r>
            <a:endParaRPr lang="nb-NO" dirty="0">
              <a:solidFill>
                <a:srgbClr val="156082"/>
              </a:solidFill>
            </a:endParaRPr>
          </a:p>
        </p:txBody>
      </p:sp>
      <p:grpSp>
        <p:nvGrpSpPr>
          <p:cNvPr id="3" name="Gruppe 2">
            <a:extLst>
              <a:ext uri="{FF2B5EF4-FFF2-40B4-BE49-F238E27FC236}">
                <a16:creationId xmlns:a16="http://schemas.microsoft.com/office/drawing/2014/main" id="{ACDC72BD-23BC-F94A-44FF-D9E097CE5B0E}"/>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AF2431FC-6FDE-CE91-5301-E0A40733F2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707ADCB9-84B5-21C1-A890-B2DDD743E9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41D38181-F635-F010-F744-CE6D91C76341}"/>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1A1FD5FC-F8E1-61C0-A8D1-43ED04AD02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6EF71906-5C62-9B76-DA2B-43ED6D0F0C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4C184456-9492-FDD3-2A07-788BD36CD606}"/>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1139602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E976EA71-C4F5-8C94-224E-71ABFC740728}"/>
              </a:ext>
            </a:extLst>
          </p:cNvPr>
          <p:cNvSpPr txBox="1"/>
          <p:nvPr/>
        </p:nvSpPr>
        <p:spPr>
          <a:xfrm>
            <a:off x="1" y="16181"/>
            <a:ext cx="12192000" cy="1077218"/>
          </a:xfrm>
          <a:prstGeom prst="rect">
            <a:avLst/>
          </a:prstGeom>
          <a:noFill/>
        </p:spPr>
        <p:txBody>
          <a:bodyPr wrap="square" rtlCol="0">
            <a:spAutoFit/>
          </a:bodyPr>
          <a:lstStyle/>
          <a:p>
            <a:pPr marL="180975"/>
            <a:r>
              <a:rPr lang="nb-NO" sz="1600" dirty="0"/>
              <a:t>Denne brosjyren er rettet mot </a:t>
            </a:r>
            <a:r>
              <a:rPr lang="nb-NO" sz="1600" b="1" dirty="0">
                <a:solidFill>
                  <a:srgbClr val="E97132"/>
                </a:solidFill>
              </a:rPr>
              <a:t>tjenesteytere</a:t>
            </a:r>
            <a:r>
              <a:rPr lang="nb-NO" sz="1600" dirty="0"/>
              <a:t> og andre som jobber med mennesker med utviklingshemning. Brosjyren finner dere til nedlasting og utskrift på: </a:t>
            </a:r>
            <a:r>
              <a:rPr lang="nb-NO" sz="1600" b="1" dirty="0">
                <a:hlinkClick r:id="rId2"/>
              </a:rPr>
              <a:t>https://www.karde.no/wp-content/uploads/2024/04/E-laeringsbrosjyre-tjenesteytere.pdf</a:t>
            </a:r>
            <a:r>
              <a:rPr lang="nb-NO" sz="1600" dirty="0"/>
              <a:t> </a:t>
            </a:r>
            <a:br>
              <a:rPr lang="nb-NO" sz="1600" dirty="0"/>
            </a:br>
            <a:r>
              <a:rPr lang="nb-NO" sz="1600" dirty="0"/>
              <a:t>En 2-sidig utskrift kan brettes i to på </a:t>
            </a:r>
            <a:r>
              <a:rPr lang="nb-NO" sz="1600" i="1" dirty="0"/>
              <a:t>langs</a:t>
            </a:r>
            <a:r>
              <a:rPr lang="nb-NO" sz="1600" dirty="0"/>
              <a:t> i midten. Brosjyren kan brukes på samlinger og andre faglige arenaer der det kan være givende å spre informasjon om bruken ave-læringsressursene. Dere kan også spre brosjyrene ved å sende lenken over til aktuelle mottakere.</a:t>
            </a:r>
          </a:p>
        </p:txBody>
      </p:sp>
      <p:grpSp>
        <p:nvGrpSpPr>
          <p:cNvPr id="4" name="Gruppe 3">
            <a:extLst>
              <a:ext uri="{FF2B5EF4-FFF2-40B4-BE49-F238E27FC236}">
                <a16:creationId xmlns:a16="http://schemas.microsoft.com/office/drawing/2014/main" id="{BBF4514C-291B-829B-137D-9B0F83E2E144}"/>
              </a:ext>
            </a:extLst>
          </p:cNvPr>
          <p:cNvGrpSpPr/>
          <p:nvPr/>
        </p:nvGrpSpPr>
        <p:grpSpPr>
          <a:xfrm>
            <a:off x="286224" y="1257980"/>
            <a:ext cx="10796552" cy="5435438"/>
            <a:chOff x="527122" y="1267052"/>
            <a:chExt cx="10796552" cy="5435438"/>
          </a:xfrm>
        </p:grpSpPr>
        <p:pic>
          <p:nvPicPr>
            <p:cNvPr id="3" name="Bilde 2" descr="Et bilde som inneholder tekst, skjermbilde, Annonsering på nett, Nettsted&#10;&#10;Automatisk generert beskrivelse">
              <a:extLst>
                <a:ext uri="{FF2B5EF4-FFF2-40B4-BE49-F238E27FC236}">
                  <a16:creationId xmlns:a16="http://schemas.microsoft.com/office/drawing/2014/main" id="{48387FC4-6D53-626B-A2AD-EC48C66F9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122" y="1431243"/>
              <a:ext cx="3649325" cy="5271247"/>
            </a:xfrm>
            <a:prstGeom prst="rect">
              <a:avLst/>
            </a:prstGeom>
            <a:ln>
              <a:solidFill>
                <a:schemeClr val="bg1">
                  <a:lumMod val="65000"/>
                </a:schemeClr>
              </a:solidFill>
            </a:ln>
          </p:spPr>
        </p:pic>
        <p:pic>
          <p:nvPicPr>
            <p:cNvPr id="5" name="Bilde 4" descr="Et bilde som inneholder tekst, skjermbilde, Font&#10;&#10;Automatisk generert beskrivelse">
              <a:extLst>
                <a:ext uri="{FF2B5EF4-FFF2-40B4-BE49-F238E27FC236}">
                  <a16:creationId xmlns:a16="http://schemas.microsoft.com/office/drawing/2014/main" id="{7D25A249-25EF-1717-8006-94AD741B75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6230" y="1431243"/>
              <a:ext cx="3649325" cy="5271247"/>
            </a:xfrm>
            <a:prstGeom prst="rect">
              <a:avLst/>
            </a:prstGeom>
            <a:ln>
              <a:solidFill>
                <a:schemeClr val="bg1">
                  <a:lumMod val="65000"/>
                </a:schemeClr>
              </a:solidFill>
            </a:ln>
          </p:spPr>
        </p:pic>
        <p:grpSp>
          <p:nvGrpSpPr>
            <p:cNvPr id="10" name="Gruppe 9">
              <a:extLst>
                <a:ext uri="{FF2B5EF4-FFF2-40B4-BE49-F238E27FC236}">
                  <a16:creationId xmlns:a16="http://schemas.microsoft.com/office/drawing/2014/main" id="{E18EC3FA-98D2-0516-3D85-398EAF2E7250}"/>
                </a:ext>
              </a:extLst>
            </p:cNvPr>
            <p:cNvGrpSpPr/>
            <p:nvPr/>
          </p:nvGrpSpPr>
          <p:grpSpPr>
            <a:xfrm>
              <a:off x="9427730" y="1669312"/>
              <a:ext cx="1895944" cy="5033178"/>
              <a:chOff x="8877968" y="1335507"/>
              <a:chExt cx="1748238" cy="4923230"/>
            </a:xfrm>
          </p:grpSpPr>
          <p:sp>
            <p:nvSpPr>
              <p:cNvPr id="9" name="Rektangel 8">
                <a:extLst>
                  <a:ext uri="{FF2B5EF4-FFF2-40B4-BE49-F238E27FC236}">
                    <a16:creationId xmlns:a16="http://schemas.microsoft.com/office/drawing/2014/main" id="{3E13082A-85EF-892E-FDFD-42956044A5A3}"/>
                  </a:ext>
                </a:extLst>
              </p:cNvPr>
              <p:cNvSpPr/>
              <p:nvPr/>
            </p:nvSpPr>
            <p:spPr>
              <a:xfrm>
                <a:off x="8973336" y="1335507"/>
                <a:ext cx="1652870" cy="4827494"/>
              </a:xfrm>
              <a:prstGeom prst="rect">
                <a:avLst/>
              </a:prstGeom>
              <a:noFill/>
              <a:ln w="31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C7E59FB2-6CB8-ABC8-BA63-D2E25FB5D7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77968" y="1431243"/>
                <a:ext cx="1652870" cy="4827494"/>
              </a:xfrm>
              <a:prstGeom prst="rect">
                <a:avLst/>
              </a:prstGeom>
              <a:ln>
                <a:solidFill>
                  <a:schemeClr val="bg1">
                    <a:lumMod val="65000"/>
                  </a:schemeClr>
                </a:solidFill>
              </a:ln>
            </p:spPr>
          </p:pic>
        </p:grpSp>
        <p:sp>
          <p:nvSpPr>
            <p:cNvPr id="11" name="TekstSylinder 10">
              <a:extLst>
                <a:ext uri="{FF2B5EF4-FFF2-40B4-BE49-F238E27FC236}">
                  <a16:creationId xmlns:a16="http://schemas.microsoft.com/office/drawing/2014/main" id="{17AD9363-CE4B-C28F-6D8D-50820AC518FA}"/>
                </a:ext>
              </a:extLst>
            </p:cNvPr>
            <p:cNvSpPr txBox="1"/>
            <p:nvPr/>
          </p:nvSpPr>
          <p:spPr>
            <a:xfrm>
              <a:off x="9344845" y="1267052"/>
              <a:ext cx="1631537" cy="338554"/>
            </a:xfrm>
            <a:prstGeom prst="rect">
              <a:avLst/>
            </a:prstGeom>
            <a:noFill/>
          </p:spPr>
          <p:txBody>
            <a:bodyPr wrap="none" rtlCol="0">
              <a:spAutoFit/>
            </a:bodyPr>
            <a:lstStyle/>
            <a:p>
              <a:r>
                <a:rPr lang="nb-NO" sz="1600" dirty="0"/>
                <a:t>Sammenbrettet:</a:t>
              </a:r>
            </a:p>
          </p:txBody>
        </p:sp>
      </p:grpSp>
    </p:spTree>
    <p:extLst>
      <p:ext uri="{BB962C8B-B14F-4D97-AF65-F5344CB8AC3E}">
        <p14:creationId xmlns:p14="http://schemas.microsoft.com/office/powerpoint/2010/main" val="2061186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970BADC-BA41-CE7E-72B7-C8B583F01575}"/>
              </a:ext>
            </a:extLst>
          </p:cNvPr>
          <p:cNvSpPr txBox="1"/>
          <p:nvPr/>
        </p:nvSpPr>
        <p:spPr>
          <a:xfrm>
            <a:off x="0" y="15633"/>
            <a:ext cx="12191999" cy="1323439"/>
          </a:xfrm>
          <a:prstGeom prst="rect">
            <a:avLst/>
          </a:prstGeom>
          <a:noFill/>
        </p:spPr>
        <p:txBody>
          <a:bodyPr wrap="square" rtlCol="0">
            <a:spAutoFit/>
          </a:bodyPr>
          <a:lstStyle/>
          <a:p>
            <a:pPr marL="180975"/>
            <a:r>
              <a:rPr lang="nb-NO" sz="1600" dirty="0"/>
              <a:t>Denne brosjyren er rettet mot </a:t>
            </a:r>
            <a:r>
              <a:rPr lang="nb-NO" sz="1600" b="1" dirty="0">
                <a:solidFill>
                  <a:srgbClr val="E97132"/>
                </a:solidFill>
              </a:rPr>
              <a:t>ledere</a:t>
            </a:r>
            <a:r>
              <a:rPr lang="nb-NO" sz="1600" dirty="0"/>
              <a:t> som har ansvaret for ansatte i tjenesteytende stillinger for mennesker med utviklingshemning. Brosjyren finner dere til nedlasting og utskrift på: </a:t>
            </a:r>
            <a:r>
              <a:rPr lang="nb-NO" sz="1600" dirty="0">
                <a:hlinkClick r:id="rId2"/>
              </a:rPr>
              <a:t>https://www.karde.no/wp-content/uploads/2024/04/E-laeringsbrosjyre-ledere.pdf</a:t>
            </a:r>
            <a:r>
              <a:rPr lang="nb-NO" sz="1600" dirty="0"/>
              <a:t> </a:t>
            </a:r>
            <a:br>
              <a:rPr lang="nb-NO" sz="1600" dirty="0"/>
            </a:br>
            <a:r>
              <a:rPr lang="nb-NO" sz="1600" dirty="0"/>
              <a:t>En 2-sidig utskrift kan brettes i to på </a:t>
            </a:r>
            <a:r>
              <a:rPr lang="nb-NO" sz="1600" i="1" dirty="0"/>
              <a:t>langs</a:t>
            </a:r>
            <a:r>
              <a:rPr lang="nb-NO" sz="1600" dirty="0"/>
              <a:t> i midten. Brosjyren kan brukes på samlinger og andre faglige arenaer der det kan være givende å spre informasjon om nytte-effekter og gevinstpotensialet av e-læringsressursene. Dere kan også spre brosjyrene ved å sende lenken over til aktuelle mottakere.</a:t>
            </a:r>
          </a:p>
        </p:txBody>
      </p:sp>
      <p:grpSp>
        <p:nvGrpSpPr>
          <p:cNvPr id="4" name="Gruppe 3">
            <a:extLst>
              <a:ext uri="{FF2B5EF4-FFF2-40B4-BE49-F238E27FC236}">
                <a16:creationId xmlns:a16="http://schemas.microsoft.com/office/drawing/2014/main" id="{F27FC661-312C-703C-F5CE-74569859B395}"/>
              </a:ext>
            </a:extLst>
          </p:cNvPr>
          <p:cNvGrpSpPr/>
          <p:nvPr/>
        </p:nvGrpSpPr>
        <p:grpSpPr>
          <a:xfrm>
            <a:off x="257346" y="1350344"/>
            <a:ext cx="10541624" cy="5357125"/>
            <a:chOff x="542817" y="1403354"/>
            <a:chExt cx="10541624" cy="5357125"/>
          </a:xfrm>
        </p:grpSpPr>
        <p:sp>
          <p:nvSpPr>
            <p:cNvPr id="14" name="Rektangel 13">
              <a:extLst>
                <a:ext uri="{FF2B5EF4-FFF2-40B4-BE49-F238E27FC236}">
                  <a16:creationId xmlns:a16="http://schemas.microsoft.com/office/drawing/2014/main" id="{B39BA54C-4B49-5DD2-A89D-4CA0A56C8F30}"/>
                </a:ext>
              </a:extLst>
            </p:cNvPr>
            <p:cNvSpPr/>
            <p:nvPr/>
          </p:nvSpPr>
          <p:spPr>
            <a:xfrm>
              <a:off x="9581574" y="1763661"/>
              <a:ext cx="1502867" cy="4996817"/>
            </a:xfrm>
            <a:prstGeom prst="rect">
              <a:avLst/>
            </a:prstGeom>
            <a:noFill/>
            <a:ln w="31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139BC60D-BBBF-5309-A770-B993DF9BD13D}"/>
                </a:ext>
              </a:extLst>
            </p:cNvPr>
            <p:cNvSpPr txBox="1"/>
            <p:nvPr/>
          </p:nvSpPr>
          <p:spPr>
            <a:xfrm>
              <a:off x="9256194" y="1403354"/>
              <a:ext cx="1631537" cy="338554"/>
            </a:xfrm>
            <a:prstGeom prst="rect">
              <a:avLst/>
            </a:prstGeom>
            <a:noFill/>
          </p:spPr>
          <p:txBody>
            <a:bodyPr wrap="none" rtlCol="0">
              <a:spAutoFit/>
            </a:bodyPr>
            <a:lstStyle/>
            <a:p>
              <a:r>
                <a:rPr lang="nb-NO" sz="1600" dirty="0"/>
                <a:t>Sammenbrettet:</a:t>
              </a:r>
            </a:p>
          </p:txBody>
        </p:sp>
        <p:pic>
          <p:nvPicPr>
            <p:cNvPr id="8" name="Bilde 7" descr="Et bilde som inneholder tekst, datamaskin, Menneskeansikt, person&#10;&#10;Automatisk generert beskrivelse">
              <a:extLst>
                <a:ext uri="{FF2B5EF4-FFF2-40B4-BE49-F238E27FC236}">
                  <a16:creationId xmlns:a16="http://schemas.microsoft.com/office/drawing/2014/main" id="{DE63E82A-3EC1-96A7-0EE8-E21F513E2A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817" y="1457635"/>
              <a:ext cx="3648739" cy="5270400"/>
            </a:xfrm>
            <a:prstGeom prst="rect">
              <a:avLst/>
            </a:prstGeom>
            <a:ln>
              <a:solidFill>
                <a:schemeClr val="bg1">
                  <a:lumMod val="65000"/>
                </a:schemeClr>
              </a:solidFill>
            </a:ln>
          </p:spPr>
        </p:pic>
        <p:pic>
          <p:nvPicPr>
            <p:cNvPr id="10" name="Bilde 9" descr="Et bilde som inneholder tekst, skjermbilde, Font, design&#10;&#10;Automatisk generert beskrivelse">
              <a:extLst>
                <a:ext uri="{FF2B5EF4-FFF2-40B4-BE49-F238E27FC236}">
                  <a16:creationId xmlns:a16="http://schemas.microsoft.com/office/drawing/2014/main" id="{B2521FC5-DE4A-0E55-DED7-0CC2B5C49E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3917" y="1457635"/>
              <a:ext cx="3671200" cy="5302844"/>
            </a:xfrm>
            <a:prstGeom prst="rect">
              <a:avLst/>
            </a:prstGeom>
            <a:ln>
              <a:solidFill>
                <a:schemeClr val="bg1">
                  <a:lumMod val="65000"/>
                </a:schemeClr>
              </a:solidFill>
            </a:ln>
          </p:spPr>
        </p:pic>
        <p:pic>
          <p:nvPicPr>
            <p:cNvPr id="19" name="Bilde 18">
              <a:extLst>
                <a:ext uri="{FF2B5EF4-FFF2-40B4-BE49-F238E27FC236}">
                  <a16:creationId xmlns:a16="http://schemas.microsoft.com/office/drawing/2014/main" id="{F43D6EBF-AD3D-B5FA-2105-82F36E4C95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65113" y="1842428"/>
              <a:ext cx="1639079" cy="4918051"/>
            </a:xfrm>
            <a:prstGeom prst="rect">
              <a:avLst/>
            </a:prstGeom>
            <a:ln>
              <a:solidFill>
                <a:schemeClr val="bg1">
                  <a:lumMod val="65000"/>
                </a:schemeClr>
              </a:solidFill>
            </a:ln>
          </p:spPr>
        </p:pic>
      </p:grpSp>
    </p:spTree>
    <p:extLst>
      <p:ext uri="{BB962C8B-B14F-4D97-AF65-F5344CB8AC3E}">
        <p14:creationId xmlns:p14="http://schemas.microsoft.com/office/powerpoint/2010/main" val="2635540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a:extLst>
            <a:ext uri="{FF2B5EF4-FFF2-40B4-BE49-F238E27FC236}">
              <a16:creationId xmlns:a16="http://schemas.microsoft.com/office/drawing/2014/main" id="{4302EFE9-E55C-8720-AF8B-9200BEE8B1E4}"/>
            </a:ext>
          </a:extLst>
        </p:cNvPr>
        <p:cNvGrpSpPr/>
        <p:nvPr/>
      </p:nvGrpSpPr>
      <p:grpSpPr>
        <a:xfrm>
          <a:off x="0" y="0"/>
          <a:ext cx="0" cy="0"/>
          <a:chOff x="0" y="0"/>
          <a:chExt cx="0" cy="0"/>
        </a:xfrm>
      </p:grpSpPr>
      <p:grpSp>
        <p:nvGrpSpPr>
          <p:cNvPr id="3" name="Gruppe 2">
            <a:extLst>
              <a:ext uri="{FF2B5EF4-FFF2-40B4-BE49-F238E27FC236}">
                <a16:creationId xmlns:a16="http://schemas.microsoft.com/office/drawing/2014/main" id="{6C8E7FBD-9B8A-E79E-A462-2371A65F65CF}"/>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AF2431FC-6FDE-CE91-5301-E0A40733F2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707ADCB9-84B5-21C1-A890-B2DDD743E9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41D38181-F635-F010-F744-CE6D91C76341}"/>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1A1FD5FC-F8E1-61C0-A8D1-43ED04AD02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6EF71906-5C62-9B76-DA2B-43ED6D0F0C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tel 1">
            <a:extLst>
              <a:ext uri="{FF2B5EF4-FFF2-40B4-BE49-F238E27FC236}">
                <a16:creationId xmlns:a16="http://schemas.microsoft.com/office/drawing/2014/main" id="{C5E0FF5C-70A9-0D22-198A-1A4DB36F6DEB}"/>
              </a:ext>
            </a:extLst>
          </p:cNvPr>
          <p:cNvSpPr txBox="1">
            <a:spLocks/>
          </p:cNvSpPr>
          <p:nvPr/>
        </p:nvSpPr>
        <p:spPr>
          <a:xfrm>
            <a:off x="0" y="2415593"/>
            <a:ext cx="12192000" cy="156796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b-NO" sz="3600" b="1" dirty="0">
                <a:solidFill>
                  <a:srgbClr val="E97132"/>
                </a:solidFill>
              </a:rPr>
              <a:t>Prosjekt- og kontaktinformasjon</a:t>
            </a:r>
            <a:endParaRPr lang="nb-NO" sz="3600" dirty="0">
              <a:solidFill>
                <a:srgbClr val="E97132"/>
              </a:solidFill>
            </a:endParaRPr>
          </a:p>
        </p:txBody>
      </p:sp>
      <p:sp>
        <p:nvSpPr>
          <p:cNvPr id="2" name="TekstSylinder 1">
            <a:extLst>
              <a:ext uri="{FF2B5EF4-FFF2-40B4-BE49-F238E27FC236}">
                <a16:creationId xmlns:a16="http://schemas.microsoft.com/office/drawing/2014/main" id="{57F6308E-43A1-57A6-C710-B4063B2934BF}"/>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2551401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a:extLst>
              <a:ext uri="{FF2B5EF4-FFF2-40B4-BE49-F238E27FC236}">
                <a16:creationId xmlns:a16="http://schemas.microsoft.com/office/drawing/2014/main" id="{50FEEE76-F5FD-FAF1-13DF-5DA663509374}"/>
              </a:ext>
            </a:extLst>
          </p:cNvPr>
          <p:cNvGrpSpPr/>
          <p:nvPr/>
        </p:nvGrpSpPr>
        <p:grpSpPr>
          <a:xfrm>
            <a:off x="89140" y="304800"/>
            <a:ext cx="11681261" cy="6248400"/>
            <a:chOff x="89140" y="304800"/>
            <a:chExt cx="11681261" cy="6248400"/>
          </a:xfrm>
        </p:grpSpPr>
        <p:grpSp>
          <p:nvGrpSpPr>
            <p:cNvPr id="6" name="Gruppe 5">
              <a:extLst>
                <a:ext uri="{FF2B5EF4-FFF2-40B4-BE49-F238E27FC236}">
                  <a16:creationId xmlns:a16="http://schemas.microsoft.com/office/drawing/2014/main" id="{E24ECA8C-48B9-A796-5597-94DEF1765302}"/>
                </a:ext>
              </a:extLst>
            </p:cNvPr>
            <p:cNvGrpSpPr/>
            <p:nvPr/>
          </p:nvGrpSpPr>
          <p:grpSpPr>
            <a:xfrm>
              <a:off x="89140" y="304800"/>
              <a:ext cx="11681261" cy="6248400"/>
              <a:chOff x="89140" y="304800"/>
              <a:chExt cx="11681261" cy="6248400"/>
            </a:xfrm>
          </p:grpSpPr>
          <p:sp>
            <p:nvSpPr>
              <p:cNvPr id="2" name="Plassholder for innhold 2">
                <a:extLst>
                  <a:ext uri="{FF2B5EF4-FFF2-40B4-BE49-F238E27FC236}">
                    <a16:creationId xmlns:a16="http://schemas.microsoft.com/office/drawing/2014/main" id="{866B6E3D-AE43-2F79-41B7-8EB31B76F549}"/>
                  </a:ext>
                </a:extLst>
              </p:cNvPr>
              <p:cNvSpPr txBox="1">
                <a:spLocks/>
              </p:cNvSpPr>
              <p:nvPr/>
            </p:nvSpPr>
            <p:spPr>
              <a:xfrm>
                <a:off x="89140" y="1913600"/>
                <a:ext cx="9040287" cy="4639600"/>
              </a:xfrm>
              <a:prstGeom prst="rect">
                <a:avLst/>
              </a:prstGeom>
            </p:spPr>
            <p:txBody>
              <a:bodyPr>
                <a:noAutofit/>
              </a:bodyPr>
              <a:lstStyle>
                <a:lvl1pPr marL="365760" indent="-256032" algn="l" rtl="0" eaLnBrk="1" latinLnBrk="0" hangingPunct="1">
                  <a:spcBef>
                    <a:spcPts val="300"/>
                  </a:spcBef>
                  <a:buClr>
                    <a:srgbClr val="008080"/>
                  </a:buClr>
                  <a:buFont typeface="Arial" pitchFamily="34" charset="0"/>
                  <a:buChar char="•"/>
                  <a:defRPr kumimoji="0" sz="2800" kern="1200">
                    <a:solidFill>
                      <a:schemeClr val="tx1"/>
                    </a:solidFill>
                    <a:latin typeface="Calibri" pitchFamily="34" charset="0"/>
                    <a:ea typeface="+mn-ea"/>
                    <a:cs typeface="Calibri" pitchFamily="34" charset="0"/>
                  </a:defRPr>
                </a:lvl1pPr>
                <a:lvl2pPr marL="658368" indent="-246888" algn="l" rtl="0" eaLnBrk="1" latinLnBrk="0" hangingPunct="1">
                  <a:spcBef>
                    <a:spcPts val="300"/>
                  </a:spcBef>
                  <a:buClr>
                    <a:srgbClr val="008080"/>
                  </a:buClr>
                  <a:buFont typeface="Arial" pitchFamily="34" charset="0"/>
                  <a:buChar char="•"/>
                  <a:defRPr kumimoji="0" sz="2600" kern="1200">
                    <a:solidFill>
                      <a:schemeClr val="tx1"/>
                    </a:solidFill>
                    <a:latin typeface="Calibri" pitchFamily="34" charset="0"/>
                    <a:ea typeface="+mn-ea"/>
                    <a:cs typeface="Calibri" pitchFamily="34" charset="0"/>
                  </a:defRPr>
                </a:lvl2pPr>
                <a:lvl3pPr marL="923544" indent="-219456" algn="l" rtl="0" eaLnBrk="1" latinLnBrk="0" hangingPunct="1">
                  <a:spcBef>
                    <a:spcPts val="300"/>
                  </a:spcBef>
                  <a:buClr>
                    <a:srgbClr val="008080"/>
                  </a:buClr>
                  <a:buFont typeface="Arial" pitchFamily="34" charset="0"/>
                  <a:buChar char="•"/>
                  <a:defRPr kumimoji="0" sz="2400" kern="1200">
                    <a:solidFill>
                      <a:schemeClr val="tx1"/>
                    </a:solidFill>
                    <a:latin typeface="Calibri" pitchFamily="34" charset="0"/>
                    <a:ea typeface="+mn-ea"/>
                    <a:cs typeface="Calibri" pitchFamily="34" charset="0"/>
                  </a:defRPr>
                </a:lvl3pPr>
                <a:lvl4pPr marL="1179576" indent="-201168" algn="l" rtl="0" eaLnBrk="1" latinLnBrk="0" hangingPunct="1">
                  <a:spcBef>
                    <a:spcPts val="300"/>
                  </a:spcBef>
                  <a:buClr>
                    <a:srgbClr val="008080"/>
                  </a:buClr>
                  <a:buFont typeface="Arial" pitchFamily="34" charset="0"/>
                  <a:buChar char="•"/>
                  <a:defRPr kumimoji="0" sz="2200" kern="1200">
                    <a:solidFill>
                      <a:schemeClr val="tx1"/>
                    </a:solidFill>
                    <a:latin typeface="Calibri" pitchFamily="34" charset="0"/>
                    <a:ea typeface="+mn-ea"/>
                    <a:cs typeface="Calibri" pitchFamily="34" charset="0"/>
                  </a:defRPr>
                </a:lvl4pPr>
                <a:lvl5pPr marL="1389888" indent="-182880" algn="l" rtl="0" eaLnBrk="1" latinLnBrk="0" hangingPunct="1">
                  <a:spcBef>
                    <a:spcPts val="300"/>
                  </a:spcBef>
                  <a:buClr>
                    <a:srgbClr val="008080"/>
                  </a:buClr>
                  <a:buFont typeface="Arial" pitchFamily="34" charset="0"/>
                  <a:buChar char="•"/>
                  <a:defRPr kumimoji="0" sz="2000" kern="1200">
                    <a:solidFill>
                      <a:schemeClr val="tx1"/>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lang="nb-NO" sz="2000" b="1" dirty="0">
                    <a:solidFill>
                      <a:srgbClr val="008080"/>
                    </a:solidFill>
                    <a:latin typeface="+mn-lt"/>
                  </a:rPr>
                  <a:t>NFU (Norsk Forbund for Utviklingshemmede)</a:t>
                </a:r>
                <a:endParaRPr kumimoji="0" lang="nb-NO" sz="2000" b="1" i="0" u="none" strike="noStrike" kern="1200" cap="none" spc="0" normalizeH="0" baseline="0" noProof="0" dirty="0">
                  <a:ln>
                    <a:noFill/>
                  </a:ln>
                  <a:solidFill>
                    <a:srgbClr val="008080"/>
                  </a:solidFill>
                  <a:effectLst/>
                  <a:uLnTx/>
                  <a:uFillTx/>
                  <a:latin typeface="+mn-lt"/>
                  <a:ea typeface="+mn-ea"/>
                  <a:cs typeface="Calibri" pitchFamily="34" charset="0"/>
                </a:endParaRPr>
              </a:p>
              <a:p>
                <a:pPr marL="109538" marR="0" lvl="0" indent="0" algn="l" defTabSz="914400" rtl="0" eaLnBrk="1" fontAlgn="auto" latinLnBrk="0" hangingPunct="1">
                  <a:lnSpc>
                    <a:spcPct val="100000"/>
                  </a:lnSpc>
                  <a:spcBef>
                    <a:spcPts val="300"/>
                  </a:spcBef>
                  <a:spcAft>
                    <a:spcPts val="300"/>
                  </a:spcAft>
                  <a:buClrTx/>
                  <a:buSzTx/>
                  <a:buNone/>
                  <a:tabLst/>
                  <a:defRPr/>
                </a:pPr>
                <a:r>
                  <a:rPr lang="nb-NO" sz="1800" dirty="0">
                    <a:latin typeface="+mn-lt"/>
                  </a:rPr>
                  <a:t>Helene T. Strøm-Rasmussen (prosjektkoordinator)</a:t>
                </a:r>
              </a:p>
              <a:p>
                <a:pPr marL="109538" marR="0" lvl="0" indent="0" algn="l" defTabSz="914400" rtl="0" eaLnBrk="1" fontAlgn="auto" latinLnBrk="0" hangingPunct="1">
                  <a:lnSpc>
                    <a:spcPct val="100000"/>
                  </a:lnSpc>
                  <a:spcBef>
                    <a:spcPts val="300"/>
                  </a:spcBef>
                  <a:spcAft>
                    <a:spcPts val="300"/>
                  </a:spcAft>
                  <a:buClrTx/>
                  <a:buSzTx/>
                  <a:buNone/>
                  <a:tabLst/>
                  <a:defRPr/>
                </a:pPr>
                <a:r>
                  <a:rPr lang="nb-NO" sz="1800" dirty="0">
                    <a:latin typeface="+mn-lt"/>
                  </a:rPr>
                  <a:t>Telefon: </a:t>
                </a:r>
                <a:r>
                  <a:rPr lang="nb-NO" sz="1800" b="0" i="0" dirty="0">
                    <a:solidFill>
                      <a:srgbClr val="222222"/>
                    </a:solidFill>
                    <a:effectLst/>
                    <a:highlight>
                      <a:srgbClr val="FFFFFF"/>
                    </a:highlight>
                    <a:latin typeface="+mn-lt"/>
                  </a:rPr>
                  <a:t>900 74 060</a:t>
                </a:r>
                <a:r>
                  <a:rPr lang="nb-NO" sz="1800" dirty="0">
                    <a:latin typeface="+mn-lt"/>
                  </a:rPr>
                  <a:t>	E-post: </a:t>
                </a:r>
                <a:r>
                  <a:rPr lang="nb-NO" sz="1800" dirty="0">
                    <a:latin typeface="+mn-lt"/>
                    <a:hlinkClick r:id="rId2"/>
                  </a:rPr>
                  <a:t>HTSR@nfunorge.no</a:t>
                </a:r>
                <a:r>
                  <a:rPr lang="nb-NO" sz="1800" dirty="0">
                    <a:latin typeface="+mn-lt"/>
                  </a:rPr>
                  <a:t>  </a:t>
                </a:r>
              </a:p>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kumimoji="0" lang="nb-NO" sz="2000" b="1" i="0" u="none" strike="noStrike" kern="1200" cap="none" spc="0" normalizeH="0" baseline="0" noProof="0" dirty="0">
                    <a:ln>
                      <a:noFill/>
                    </a:ln>
                    <a:solidFill>
                      <a:srgbClr val="008080"/>
                    </a:solidFill>
                    <a:effectLst/>
                    <a:uLnTx/>
                    <a:uFillTx/>
                    <a:latin typeface="+mn-lt"/>
                    <a:ea typeface="+mn-ea"/>
                    <a:cs typeface="Calibri" pitchFamily="34" charset="0"/>
                  </a:rPr>
                  <a:t>Karde AS</a:t>
                </a:r>
              </a:p>
              <a:p>
                <a:pPr marL="109538" marR="0" lvl="0" indent="0" algn="l" defTabSz="914400" rtl="0" eaLnBrk="1" fontAlgn="auto" latinLnBrk="0" hangingPunct="1">
                  <a:lnSpc>
                    <a:spcPct val="100000"/>
                  </a:lnSpc>
                  <a:spcBef>
                    <a:spcPts val="300"/>
                  </a:spcBef>
                  <a:spcAft>
                    <a:spcPts val="300"/>
                  </a:spcAft>
                  <a:buClrTx/>
                  <a:buSzTx/>
                  <a:buNone/>
                  <a:tabLst/>
                  <a:defRPr/>
                </a:pPr>
                <a:r>
                  <a:rPr lang="nb-NO" sz="1800" dirty="0">
                    <a:latin typeface="+mn-lt"/>
                  </a:rPr>
                  <a:t>Riitta Hellman (prosjektleder)</a:t>
                </a:r>
              </a:p>
              <a:p>
                <a:pPr marL="109538" marR="0" lvl="0" indent="0" algn="l" defTabSz="914400" rtl="0" eaLnBrk="1" fontAlgn="auto" latinLnBrk="0" hangingPunct="1">
                  <a:lnSpc>
                    <a:spcPct val="100000"/>
                  </a:lnSpc>
                  <a:spcBef>
                    <a:spcPts val="300"/>
                  </a:spcBef>
                  <a:spcAft>
                    <a:spcPts val="300"/>
                  </a:spcAft>
                  <a:buClrTx/>
                  <a:buSzTx/>
                  <a:buNone/>
                  <a:tabLst/>
                  <a:defRPr/>
                </a:pPr>
                <a:r>
                  <a:rPr lang="nb-NO" sz="1800" dirty="0">
                    <a:latin typeface="+mn-lt"/>
                  </a:rPr>
                  <a:t>Telefon:  982 11 200 	E-post: </a:t>
                </a:r>
                <a:r>
                  <a:rPr lang="nb-NO" sz="1800" dirty="0">
                    <a:latin typeface="+mn-lt"/>
                    <a:hlinkClick r:id="rId3"/>
                  </a:rPr>
                  <a:t>rh@karde.no</a:t>
                </a:r>
                <a:r>
                  <a:rPr lang="nb-NO" sz="1800" dirty="0">
                    <a:latin typeface="+mn-lt"/>
                  </a:rPr>
                  <a:t> </a:t>
                </a:r>
              </a:p>
              <a:p>
                <a:pPr marL="109538" marR="0" lvl="0" indent="0" algn="l" defTabSz="914400" rtl="0" eaLnBrk="1" fontAlgn="auto" latinLnBrk="0" hangingPunct="1">
                  <a:lnSpc>
                    <a:spcPct val="100000"/>
                  </a:lnSpc>
                  <a:spcBef>
                    <a:spcPts val="300"/>
                  </a:spcBef>
                  <a:spcAft>
                    <a:spcPts val="300"/>
                  </a:spcAft>
                  <a:buClr>
                    <a:srgbClr val="008080"/>
                  </a:buClr>
                  <a:buSzTx/>
                  <a:buFont typeface="Arial" pitchFamily="34" charset="0"/>
                  <a:buNone/>
                  <a:tabLst/>
                  <a:defRPr/>
                </a:pPr>
                <a:r>
                  <a:rPr lang="nb-NO" sz="2000" b="1" dirty="0">
                    <a:solidFill>
                      <a:srgbClr val="008080"/>
                    </a:solidFill>
                    <a:latin typeface="+mn-lt"/>
                  </a:rPr>
                  <a:t>Utviklingssenter for sykehjem og hjemmetjenester Agder (Vest)</a:t>
                </a:r>
                <a:endParaRPr kumimoji="0" lang="nb-NO" sz="2000" b="1" i="0" u="none" strike="noStrike" kern="1200" cap="none" spc="0" normalizeH="0" baseline="0" noProof="0" dirty="0">
                  <a:ln>
                    <a:noFill/>
                  </a:ln>
                  <a:solidFill>
                    <a:srgbClr val="008080"/>
                  </a:solidFill>
                  <a:effectLst/>
                  <a:uLnTx/>
                  <a:uFillTx/>
                  <a:latin typeface="+mn-lt"/>
                  <a:ea typeface="+mn-ea"/>
                  <a:cs typeface="Calibri" pitchFamily="34" charset="0"/>
                </a:endParaRPr>
              </a:p>
              <a:p>
                <a:pPr marL="109538" marR="0" lvl="0" indent="0" algn="l" defTabSz="914400" rtl="0" eaLnBrk="1" fontAlgn="auto" latinLnBrk="0" hangingPunct="1">
                  <a:lnSpc>
                    <a:spcPct val="100000"/>
                  </a:lnSpc>
                  <a:spcBef>
                    <a:spcPts val="300"/>
                  </a:spcBef>
                  <a:spcAft>
                    <a:spcPts val="300"/>
                  </a:spcAft>
                  <a:buClrTx/>
                  <a:buSzTx/>
                  <a:buNone/>
                  <a:tabLst/>
                  <a:defRPr/>
                </a:pPr>
                <a:r>
                  <a:rPr lang="nb-NO" sz="1800" dirty="0">
                    <a:latin typeface="+mn-lt"/>
                  </a:rPr>
                  <a:t>Siv Bjønnum</a:t>
                </a:r>
              </a:p>
              <a:p>
                <a:pPr marL="109538" marR="0" lvl="0" indent="0" algn="l" defTabSz="914400" rtl="0" eaLnBrk="1" fontAlgn="auto" latinLnBrk="0" hangingPunct="1">
                  <a:lnSpc>
                    <a:spcPct val="100000"/>
                  </a:lnSpc>
                  <a:spcBef>
                    <a:spcPts val="300"/>
                  </a:spcBef>
                  <a:spcAft>
                    <a:spcPts val="300"/>
                  </a:spcAft>
                  <a:buClrTx/>
                  <a:buSzTx/>
                  <a:buNone/>
                  <a:tabLst/>
                  <a:defRPr/>
                </a:pPr>
                <a:r>
                  <a:rPr lang="nb-NO" sz="1800" dirty="0">
                    <a:latin typeface="+mn-lt"/>
                  </a:rPr>
                  <a:t>Telefon:  942 79 114	E-post: </a:t>
                </a:r>
                <a:r>
                  <a:rPr lang="nb-NO" sz="1800" dirty="0">
                    <a:latin typeface="+mn-lt"/>
                    <a:hlinkClick r:id="rId4"/>
                  </a:rPr>
                  <a:t>Siv.Bjonnum@bergen.kommune.no</a:t>
                </a:r>
                <a:r>
                  <a:rPr lang="nb-NO" sz="1800" dirty="0">
                    <a:latin typeface="+mn-lt"/>
                  </a:rPr>
                  <a:t> </a:t>
                </a:r>
              </a:p>
              <a:p>
                <a:pPr marL="109538" indent="0">
                  <a:spcAft>
                    <a:spcPts val="300"/>
                  </a:spcAft>
                  <a:buClrTx/>
                  <a:buNone/>
                  <a:defRPr/>
                </a:pPr>
                <a:r>
                  <a:rPr lang="nb-NO" sz="2000" b="1" dirty="0">
                    <a:solidFill>
                      <a:srgbClr val="008080"/>
                    </a:solidFill>
                    <a:latin typeface="+mn-lt"/>
                  </a:rPr>
                  <a:t>Utviklingssenter for sykehjem og hjemmetjenester Vestland (Hordaland)</a:t>
                </a:r>
                <a:endParaRPr lang="nb-NO" sz="2000" dirty="0">
                  <a:solidFill>
                    <a:srgbClr val="008080"/>
                  </a:solidFill>
                  <a:latin typeface="+mn-lt"/>
                </a:endParaRPr>
              </a:p>
              <a:p>
                <a:pPr marL="109538" marR="0" lvl="0" indent="0" algn="l" defTabSz="914400" rtl="0" eaLnBrk="1" fontAlgn="auto" latinLnBrk="0" hangingPunct="1">
                  <a:lnSpc>
                    <a:spcPct val="100000"/>
                  </a:lnSpc>
                  <a:spcBef>
                    <a:spcPts val="300"/>
                  </a:spcBef>
                  <a:spcAft>
                    <a:spcPts val="300"/>
                  </a:spcAft>
                  <a:buClrTx/>
                  <a:buSzTx/>
                  <a:buNone/>
                  <a:tabLst/>
                  <a:defRPr/>
                </a:pPr>
                <a:r>
                  <a:rPr lang="nb-NO" sz="1800" dirty="0">
                    <a:latin typeface="+mn-lt"/>
                  </a:rPr>
                  <a:t>Stian Brødsjø</a:t>
                </a:r>
              </a:p>
              <a:p>
                <a:pPr marL="109538" marR="0" lvl="0" indent="0" algn="l" defTabSz="914400" rtl="0" eaLnBrk="1" fontAlgn="auto" latinLnBrk="0" hangingPunct="1">
                  <a:lnSpc>
                    <a:spcPct val="100000"/>
                  </a:lnSpc>
                  <a:spcBef>
                    <a:spcPts val="300"/>
                  </a:spcBef>
                  <a:spcAft>
                    <a:spcPts val="300"/>
                  </a:spcAft>
                  <a:buClrTx/>
                  <a:buSzTx/>
                  <a:buNone/>
                  <a:tabLst/>
                  <a:defRPr/>
                </a:pPr>
                <a:r>
                  <a:rPr lang="nb-NO" sz="1800" b="0" i="0" dirty="0">
                    <a:effectLst/>
                    <a:highlight>
                      <a:srgbClr val="FFFFFF"/>
                    </a:highlight>
                    <a:latin typeface="+mn-lt"/>
                  </a:rPr>
                  <a:t>Telefon: 930 44 855 </a:t>
                </a:r>
                <a:r>
                  <a:rPr lang="nb-NO" sz="1800" dirty="0">
                    <a:latin typeface="+mn-lt"/>
                  </a:rPr>
                  <a:t>	E-post: </a:t>
                </a:r>
                <a:r>
                  <a:rPr lang="nb-NO" sz="1800" dirty="0">
                    <a:latin typeface="+mn-lt"/>
                    <a:hlinkClick r:id="rId5"/>
                  </a:rPr>
                  <a:t>Stian.Brodsjo@kristiansand.kommune.no</a:t>
                </a:r>
                <a:r>
                  <a:rPr lang="nb-NO" sz="1800" dirty="0">
                    <a:latin typeface="+mn-lt"/>
                  </a:rPr>
                  <a:t> </a:t>
                </a:r>
              </a:p>
            </p:txBody>
          </p:sp>
          <p:sp>
            <p:nvSpPr>
              <p:cNvPr id="3" name="TekstSylinder 2">
                <a:extLst>
                  <a:ext uri="{FF2B5EF4-FFF2-40B4-BE49-F238E27FC236}">
                    <a16:creationId xmlns:a16="http://schemas.microsoft.com/office/drawing/2014/main" id="{AB47884F-360B-CCBF-5F0C-0D37426C9968}"/>
                  </a:ext>
                </a:extLst>
              </p:cNvPr>
              <p:cNvSpPr txBox="1"/>
              <p:nvPr/>
            </p:nvSpPr>
            <p:spPr>
              <a:xfrm>
                <a:off x="206700" y="304800"/>
                <a:ext cx="11563701" cy="1200329"/>
              </a:xfrm>
              <a:prstGeom prst="rect">
                <a:avLst/>
              </a:prstGeom>
              <a:noFill/>
            </p:spPr>
            <p:txBody>
              <a:bodyPr wrap="square" rtlCol="0">
                <a:spAutoFit/>
              </a:bodyPr>
              <a:lstStyle/>
              <a:p>
                <a:r>
                  <a:rPr lang="nb-NO" dirty="0"/>
                  <a:t>Verktøykassen ble utviklet i prosjektet </a:t>
                </a:r>
                <a:r>
                  <a:rPr lang="nb-NO" dirty="0">
                    <a:latin typeface="Calibri" panose="020F0502020204030204" pitchFamily="34" charset="0"/>
                    <a:ea typeface="Calibri" panose="020F0502020204030204" pitchFamily="34" charset="0"/>
                    <a:cs typeface="Calibri" panose="020F0502020204030204" pitchFamily="34" charset="0"/>
                  </a:rPr>
                  <a:t>‘Bruk av eksisterende e-læringsressurser i tjenesteyting’</a:t>
                </a:r>
                <a:r>
                  <a:rPr lang="nb-NO" dirty="0"/>
                  <a:t>.  </a:t>
                </a:r>
              </a:p>
              <a:p>
                <a:r>
                  <a:rPr lang="nb-NO" dirty="0"/>
                  <a:t>NFU var prosjekteier. Stiftelsen Dam hovedfinansierte prosjektet. </a:t>
                </a:r>
                <a:br>
                  <a:rPr lang="nb-NO" dirty="0"/>
                </a:br>
                <a:r>
                  <a:rPr lang="nb-NO" dirty="0"/>
                  <a:t>Karde AS og utviklingssentrene gjennomførte arbeidet. </a:t>
                </a:r>
              </a:p>
              <a:p>
                <a:r>
                  <a:rPr lang="nb-NO" dirty="0"/>
                  <a:t>Hvis du har spørsmål om eller innspill for kurspakken, kan du henvende deg til følgende personer:</a:t>
                </a:r>
              </a:p>
            </p:txBody>
          </p:sp>
        </p:grpSp>
        <p:pic>
          <p:nvPicPr>
            <p:cNvPr id="5" name="Grafikk 4">
              <a:extLst>
                <a:ext uri="{FF2B5EF4-FFF2-40B4-BE49-F238E27FC236}">
                  <a16:creationId xmlns:a16="http://schemas.microsoft.com/office/drawing/2014/main" id="{DF2CCB96-61DC-87DF-625F-028BEBACB8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2536" y="2298622"/>
              <a:ext cx="2260755" cy="2260755"/>
            </a:xfrm>
            <a:prstGeom prst="rect">
              <a:avLst/>
            </a:prstGeom>
          </p:spPr>
        </p:pic>
      </p:grpSp>
    </p:spTree>
    <p:extLst>
      <p:ext uri="{BB962C8B-B14F-4D97-AF65-F5344CB8AC3E}">
        <p14:creationId xmlns:p14="http://schemas.microsoft.com/office/powerpoint/2010/main" val="134624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a:extLst>
              <a:ext uri="{FF2B5EF4-FFF2-40B4-BE49-F238E27FC236}">
                <a16:creationId xmlns:a16="http://schemas.microsoft.com/office/drawing/2014/main" id="{972939F9-6CF2-4C7D-8057-3691B5194E16}"/>
              </a:ext>
            </a:extLst>
          </p:cNvPr>
          <p:cNvGrpSpPr/>
          <p:nvPr/>
        </p:nvGrpSpPr>
        <p:grpSpPr>
          <a:xfrm>
            <a:off x="0" y="0"/>
            <a:ext cx="12191999" cy="6388277"/>
            <a:chOff x="0" y="0"/>
            <a:chExt cx="12191999" cy="6388277"/>
          </a:xfrm>
        </p:grpSpPr>
        <p:sp>
          <p:nvSpPr>
            <p:cNvPr id="2" name="TekstSylinder 1">
              <a:extLst>
                <a:ext uri="{FF2B5EF4-FFF2-40B4-BE49-F238E27FC236}">
                  <a16:creationId xmlns:a16="http://schemas.microsoft.com/office/drawing/2014/main" id="{34256699-0B49-8C75-4CE0-162B02F1DD67}"/>
                </a:ext>
              </a:extLst>
            </p:cNvPr>
            <p:cNvSpPr txBox="1"/>
            <p:nvPr/>
          </p:nvSpPr>
          <p:spPr>
            <a:xfrm>
              <a:off x="0" y="0"/>
              <a:ext cx="12191999" cy="707886"/>
            </a:xfrm>
            <a:prstGeom prst="rect">
              <a:avLst/>
            </a:prstGeom>
            <a:noFill/>
          </p:spPr>
          <p:txBody>
            <a:bodyPr wrap="square">
              <a:spAutoFit/>
            </a:bodyPr>
            <a:lstStyle/>
            <a:p>
              <a:pPr marL="180975"/>
              <a:r>
                <a:rPr lang="nb-NO" sz="2000" b="1" dirty="0">
                  <a:solidFill>
                    <a:srgbClr val="156082"/>
                  </a:solidFill>
                </a:rPr>
                <a:t>Her fins </a:t>
              </a:r>
              <a:r>
                <a:rPr lang="nb-NO" sz="2000" b="1" dirty="0">
                  <a:solidFill>
                    <a:srgbClr val="FF6600"/>
                  </a:solidFill>
                </a:rPr>
                <a:t>adgang</a:t>
              </a:r>
              <a:r>
                <a:rPr lang="nb-NO" sz="2000" b="1" dirty="0">
                  <a:solidFill>
                    <a:srgbClr val="156082"/>
                  </a:solidFill>
                </a:rPr>
                <a:t> til e-læringsressursene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br>
                <a:rPr lang="nb-NO" sz="2000" b="1" dirty="0">
                  <a:solidFill>
                    <a:srgbClr val="156082"/>
                  </a:solidFill>
                </a:rPr>
              </a:br>
              <a:r>
                <a:rPr lang="nb-NO" sz="2000" dirty="0">
                  <a:solidFill>
                    <a:srgbClr val="156082"/>
                  </a:solidFill>
                </a:rPr>
                <a:t>(trykk på bilder for å gå direkte til ressursene)</a:t>
              </a:r>
            </a:p>
          </p:txBody>
        </p:sp>
        <p:grpSp>
          <p:nvGrpSpPr>
            <p:cNvPr id="9" name="Gruppe 8">
              <a:extLst>
                <a:ext uri="{FF2B5EF4-FFF2-40B4-BE49-F238E27FC236}">
                  <a16:creationId xmlns:a16="http://schemas.microsoft.com/office/drawing/2014/main" id="{E889B552-6454-4FFF-7F95-DDDB44536AFE}"/>
                </a:ext>
              </a:extLst>
            </p:cNvPr>
            <p:cNvGrpSpPr/>
            <p:nvPr/>
          </p:nvGrpSpPr>
          <p:grpSpPr>
            <a:xfrm>
              <a:off x="206981" y="1176908"/>
              <a:ext cx="8524329" cy="5211369"/>
              <a:chOff x="349331" y="772997"/>
              <a:chExt cx="8524329" cy="5211369"/>
            </a:xfrm>
          </p:grpSpPr>
          <p:pic>
            <p:nvPicPr>
              <p:cNvPr id="13" name="Bilde 12">
                <a:extLst>
                  <a:ext uri="{FF2B5EF4-FFF2-40B4-BE49-F238E27FC236}">
                    <a16:creationId xmlns:a16="http://schemas.microsoft.com/office/drawing/2014/main" id="{41355F21-C9A1-D2B1-D5A0-954C769C5A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331" y="772997"/>
                <a:ext cx="8496797" cy="5211369"/>
              </a:xfrm>
              <a:prstGeom prst="rect">
                <a:avLst/>
              </a:prstGeom>
            </p:spPr>
          </p:pic>
          <p:pic>
            <p:nvPicPr>
              <p:cNvPr id="7" name="Bilde 6">
                <a:extLst>
                  <a:ext uri="{FF2B5EF4-FFF2-40B4-BE49-F238E27FC236}">
                    <a16:creationId xmlns:a16="http://schemas.microsoft.com/office/drawing/2014/main" id="{8AAAF294-688A-99A3-7493-E59AEBD3E1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0291" y="4470586"/>
                <a:ext cx="2063369" cy="1513780"/>
              </a:xfrm>
              <a:prstGeom prst="rect">
                <a:avLst/>
              </a:prstGeom>
            </p:spPr>
          </p:pic>
          <p:sp>
            <p:nvSpPr>
              <p:cNvPr id="3" name="Ellipse 2">
                <a:hlinkClick r:id="rId5" tooltip="Til e-læringsressursen om sosial kompetanse"/>
                <a:extLst>
                  <a:ext uri="{FF2B5EF4-FFF2-40B4-BE49-F238E27FC236}">
                    <a16:creationId xmlns:a16="http://schemas.microsoft.com/office/drawing/2014/main" id="{C517B8F2-17A2-12D2-6597-6F3077310B0B}"/>
                  </a:ext>
                </a:extLst>
              </p:cNvPr>
              <p:cNvSpPr/>
              <p:nvPr/>
            </p:nvSpPr>
            <p:spPr>
              <a:xfrm>
                <a:off x="532933" y="1194891"/>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Ellipse 3">
                <a:hlinkClick r:id="rId6" tooltip="Til e-læringsressursen om personlig økonomi"/>
                <a:extLst>
                  <a:ext uri="{FF2B5EF4-FFF2-40B4-BE49-F238E27FC236}">
                    <a16:creationId xmlns:a16="http://schemas.microsoft.com/office/drawing/2014/main" id="{20AD202B-BB5B-8D3F-4D99-F19F88AB5C9D}"/>
                  </a:ext>
                </a:extLst>
              </p:cNvPr>
              <p:cNvSpPr/>
              <p:nvPr/>
            </p:nvSpPr>
            <p:spPr>
              <a:xfrm>
                <a:off x="2704866" y="1194891"/>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Ellipse 4">
                <a:hlinkClick r:id="rId7" tooltip="Til e-læringsressursen om personlig hygiene"/>
                <a:extLst>
                  <a:ext uri="{FF2B5EF4-FFF2-40B4-BE49-F238E27FC236}">
                    <a16:creationId xmlns:a16="http://schemas.microsoft.com/office/drawing/2014/main" id="{48566C19-C047-AE55-7082-8C89EBEF6882}"/>
                  </a:ext>
                </a:extLst>
              </p:cNvPr>
              <p:cNvSpPr/>
              <p:nvPr/>
            </p:nvSpPr>
            <p:spPr>
              <a:xfrm>
                <a:off x="4876799" y="1194891"/>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Ellipse 5">
                <a:hlinkClick r:id="rId8" tooltip="Til e-læringsressursen om helsestell"/>
                <a:extLst>
                  <a:ext uri="{FF2B5EF4-FFF2-40B4-BE49-F238E27FC236}">
                    <a16:creationId xmlns:a16="http://schemas.microsoft.com/office/drawing/2014/main" id="{1A2620B8-4595-CCF5-4B61-58282D8380D0}"/>
                  </a:ext>
                </a:extLst>
              </p:cNvPr>
              <p:cNvSpPr/>
              <p:nvPr/>
            </p:nvSpPr>
            <p:spPr>
              <a:xfrm>
                <a:off x="6947756" y="1194891"/>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Ellipse 7">
                <a:hlinkClick r:id="rId9" tooltip="Til e-læringsressursen om selvstendig liv i eget hjem"/>
                <a:extLst>
                  <a:ext uri="{FF2B5EF4-FFF2-40B4-BE49-F238E27FC236}">
                    <a16:creationId xmlns:a16="http://schemas.microsoft.com/office/drawing/2014/main" id="{D15C4231-BE42-3D95-3E0D-3DCF826799B9}"/>
                  </a:ext>
                </a:extLst>
              </p:cNvPr>
              <p:cNvSpPr/>
              <p:nvPr/>
            </p:nvSpPr>
            <p:spPr>
              <a:xfrm>
                <a:off x="532932" y="4875865"/>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10" name="Ellipse 9">
              <a:hlinkClick r:id="rId10" tooltip="Til e-læringsressursen om hvordan utforme universelt utformede boliger"/>
              <a:extLst>
                <a:ext uri="{FF2B5EF4-FFF2-40B4-BE49-F238E27FC236}">
                  <a16:creationId xmlns:a16="http://schemas.microsoft.com/office/drawing/2014/main" id="{385BB95A-2B20-C260-E8B3-A02F1A5BB840}"/>
                </a:ext>
              </a:extLst>
            </p:cNvPr>
            <p:cNvSpPr/>
            <p:nvPr/>
          </p:nvSpPr>
          <p:spPr>
            <a:xfrm>
              <a:off x="2704864" y="5259198"/>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Ellipse 10">
              <a:hlinkClick r:id="rId11" tooltip="Til e-læringsressursen om arbeidsliv for støttepersoner"/>
              <a:extLst>
                <a:ext uri="{FF2B5EF4-FFF2-40B4-BE49-F238E27FC236}">
                  <a16:creationId xmlns:a16="http://schemas.microsoft.com/office/drawing/2014/main" id="{91D04D51-F947-CFB3-5DA6-F728093CC399}"/>
                </a:ext>
              </a:extLst>
            </p:cNvPr>
            <p:cNvSpPr/>
            <p:nvPr/>
          </p:nvSpPr>
          <p:spPr>
            <a:xfrm>
              <a:off x="4876798" y="3429000"/>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11">
              <a:hlinkClick r:id="rId11" tooltip="Til e-læringsressursen om gode eksempler på mennesker med utviklingshemning på jobb"/>
              <a:extLst>
                <a:ext uri="{FF2B5EF4-FFF2-40B4-BE49-F238E27FC236}">
                  <a16:creationId xmlns:a16="http://schemas.microsoft.com/office/drawing/2014/main" id="{1E9C8313-21B6-68A3-7962-613E35CB3D96}"/>
                </a:ext>
              </a:extLst>
            </p:cNvPr>
            <p:cNvSpPr/>
            <p:nvPr/>
          </p:nvSpPr>
          <p:spPr>
            <a:xfrm>
              <a:off x="532932" y="3412520"/>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Ellipse 13">
              <a:hlinkClick r:id="rId12" tooltip="Til e-læring for barn om flere viktige emner"/>
              <a:extLst>
                <a:ext uri="{FF2B5EF4-FFF2-40B4-BE49-F238E27FC236}">
                  <a16:creationId xmlns:a16="http://schemas.microsoft.com/office/drawing/2014/main" id="{3CB9AE39-C308-B4DD-2717-90CE9C7EC86E}"/>
                </a:ext>
              </a:extLst>
            </p:cNvPr>
            <p:cNvSpPr/>
            <p:nvPr/>
          </p:nvSpPr>
          <p:spPr>
            <a:xfrm>
              <a:off x="6993892" y="5296391"/>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Ellipse 14">
              <a:hlinkClick r:id="rId13" tooltip="Til e-læringsressursen om arbeidsliv for mennesker med utviklingshemning"/>
              <a:extLst>
                <a:ext uri="{FF2B5EF4-FFF2-40B4-BE49-F238E27FC236}">
                  <a16:creationId xmlns:a16="http://schemas.microsoft.com/office/drawing/2014/main" id="{8FD1EB36-807A-E225-4DCD-EB2F74565104}"/>
                </a:ext>
              </a:extLst>
            </p:cNvPr>
            <p:cNvSpPr/>
            <p:nvPr/>
          </p:nvSpPr>
          <p:spPr>
            <a:xfrm>
              <a:off x="2704865" y="3429000"/>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TekstSylinder 15">
              <a:extLst>
                <a:ext uri="{FF2B5EF4-FFF2-40B4-BE49-F238E27FC236}">
                  <a16:creationId xmlns:a16="http://schemas.microsoft.com/office/drawing/2014/main" id="{A1B3E0B5-782A-D3EC-FDE3-E7661877AA12}"/>
                </a:ext>
              </a:extLst>
            </p:cNvPr>
            <p:cNvSpPr txBox="1"/>
            <p:nvPr/>
          </p:nvSpPr>
          <p:spPr>
            <a:xfrm>
              <a:off x="9241791" y="2289174"/>
              <a:ext cx="2895599" cy="2585323"/>
            </a:xfrm>
            <a:prstGeom prst="rect">
              <a:avLst/>
            </a:prstGeom>
            <a:noFill/>
          </p:spPr>
          <p:txBody>
            <a:bodyPr wrap="square" rtlCol="0">
              <a:spAutoFit/>
            </a:bodyPr>
            <a:lstStyle/>
            <a:p>
              <a:r>
                <a:rPr lang="nb-NO" dirty="0"/>
                <a:t>De fleste e-lærings-ressursene har under hjelperes/støttepersoners menypunkt veiledning om hvordan lage snarveier til ressursene på brukerens nettbrett og mobil, og hvordan lage QR-koder for adgang til ressursene. </a:t>
              </a:r>
            </a:p>
          </p:txBody>
        </p:sp>
      </p:grpSp>
    </p:spTree>
    <p:extLst>
      <p:ext uri="{BB962C8B-B14F-4D97-AF65-F5344CB8AC3E}">
        <p14:creationId xmlns:p14="http://schemas.microsoft.com/office/powerpoint/2010/main" val="92093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a:extLst>
              <a:ext uri="{FF2B5EF4-FFF2-40B4-BE49-F238E27FC236}">
                <a16:creationId xmlns:a16="http://schemas.microsoft.com/office/drawing/2014/main" id="{841EC21C-6FF2-58BA-4EBD-0DBF6AE7FBA1}"/>
              </a:ext>
            </a:extLst>
          </p:cNvPr>
          <p:cNvGrpSpPr/>
          <p:nvPr/>
        </p:nvGrpSpPr>
        <p:grpSpPr>
          <a:xfrm>
            <a:off x="0" y="0"/>
            <a:ext cx="12191999" cy="6672622"/>
            <a:chOff x="0" y="0"/>
            <a:chExt cx="12191999" cy="6672622"/>
          </a:xfrm>
        </p:grpSpPr>
        <p:sp>
          <p:nvSpPr>
            <p:cNvPr id="3" name="TekstSylinder 2">
              <a:extLst>
                <a:ext uri="{FF2B5EF4-FFF2-40B4-BE49-F238E27FC236}">
                  <a16:creationId xmlns:a16="http://schemas.microsoft.com/office/drawing/2014/main" id="{ABD72170-5ADF-4C0A-C28E-CE3365A62E11}"/>
                </a:ext>
              </a:extLst>
            </p:cNvPr>
            <p:cNvSpPr txBox="1"/>
            <p:nvPr/>
          </p:nvSpPr>
          <p:spPr>
            <a:xfrm>
              <a:off x="0" y="0"/>
              <a:ext cx="12191999" cy="400110"/>
            </a:xfrm>
            <a:prstGeom prst="rect">
              <a:avLst/>
            </a:prstGeom>
            <a:noFill/>
          </p:spPr>
          <p:txBody>
            <a:bodyPr wrap="square">
              <a:spAutoFit/>
            </a:bodyPr>
            <a:lstStyle/>
            <a:p>
              <a:pPr marL="180975"/>
              <a:r>
                <a:rPr lang="nb-NO" sz="2000" b="1" dirty="0">
                  <a:solidFill>
                    <a:srgbClr val="156082"/>
                  </a:solidFill>
                </a:rPr>
                <a:t>Her fins </a:t>
              </a:r>
              <a:r>
                <a:rPr lang="nb-NO" sz="2000" b="1" dirty="0">
                  <a:solidFill>
                    <a:srgbClr val="FF6600"/>
                  </a:solidFill>
                </a:rPr>
                <a:t>adgang</a:t>
              </a:r>
              <a:r>
                <a:rPr lang="nb-NO" sz="2000" b="1" dirty="0">
                  <a:solidFill>
                    <a:srgbClr val="156082"/>
                  </a:solidFill>
                </a:rPr>
                <a:t> til e-læringsressursene på </a:t>
              </a:r>
              <a:r>
                <a:rPr lang="nb-NO" sz="2000" b="1" dirty="0">
                  <a:solidFill>
                    <a:srgbClr val="156082"/>
                  </a:solidFill>
                  <a:hlinkClick r:id="rId2">
                    <a:extLst>
                      <a:ext uri="{A12FA001-AC4F-418D-AE19-62706E023703}">
                        <ahyp:hlinkClr xmlns:ahyp="http://schemas.microsoft.com/office/drawing/2018/hyperlinkcolor" val="tx"/>
                      </a:ext>
                    </a:extLst>
                  </a:hlinkClick>
                </a:rPr>
                <a:t>www.karde.no/produkter/e-laering</a:t>
              </a:r>
              <a:endParaRPr lang="nb-NO" sz="2000" b="1" dirty="0">
                <a:solidFill>
                  <a:srgbClr val="156082"/>
                </a:solidFill>
              </a:endParaRPr>
            </a:p>
          </p:txBody>
        </p:sp>
        <p:grpSp>
          <p:nvGrpSpPr>
            <p:cNvPr id="16" name="Gruppe 15">
              <a:extLst>
                <a:ext uri="{FF2B5EF4-FFF2-40B4-BE49-F238E27FC236}">
                  <a16:creationId xmlns:a16="http://schemas.microsoft.com/office/drawing/2014/main" id="{4B0FDDFA-DE96-B7B2-A43C-D78B225DBDAA}"/>
                </a:ext>
              </a:extLst>
            </p:cNvPr>
            <p:cNvGrpSpPr/>
            <p:nvPr/>
          </p:nvGrpSpPr>
          <p:grpSpPr>
            <a:xfrm>
              <a:off x="236496" y="558023"/>
              <a:ext cx="7901815" cy="6114599"/>
              <a:chOff x="362421" y="558023"/>
              <a:chExt cx="7901815" cy="6114599"/>
            </a:xfrm>
          </p:grpSpPr>
          <p:pic>
            <p:nvPicPr>
              <p:cNvPr id="5" name="Bilde 4">
                <a:extLst>
                  <a:ext uri="{FF2B5EF4-FFF2-40B4-BE49-F238E27FC236}">
                    <a16:creationId xmlns:a16="http://schemas.microsoft.com/office/drawing/2014/main" id="{C37D612B-D322-4006-3328-40A9C0BF35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421" y="558023"/>
                <a:ext cx="7901815" cy="6114599"/>
              </a:xfrm>
              <a:prstGeom prst="rect">
                <a:avLst/>
              </a:prstGeom>
            </p:spPr>
          </p:pic>
          <p:sp>
            <p:nvSpPr>
              <p:cNvPr id="4" name="Ellipse 3">
                <a:hlinkClick r:id="rId4" tooltip="Til e-læringsressursen om å bli i bedre form"/>
                <a:extLst>
                  <a:ext uri="{FF2B5EF4-FFF2-40B4-BE49-F238E27FC236}">
                    <a16:creationId xmlns:a16="http://schemas.microsoft.com/office/drawing/2014/main" id="{9F7F6F2C-D1D9-855B-42AE-9DAF4179FE05}"/>
                  </a:ext>
                </a:extLst>
              </p:cNvPr>
              <p:cNvSpPr/>
              <p:nvPr/>
            </p:nvSpPr>
            <p:spPr>
              <a:xfrm>
                <a:off x="4528907" y="904954"/>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Ellipse 5">
                <a:hlinkClick r:id="rId5" tooltip="Til e-læringsressursen om valg og demokrati"/>
                <a:extLst>
                  <a:ext uri="{FF2B5EF4-FFF2-40B4-BE49-F238E27FC236}">
                    <a16:creationId xmlns:a16="http://schemas.microsoft.com/office/drawing/2014/main" id="{31BD1F73-7590-D487-C6E6-BB021FFFF9EA}"/>
                  </a:ext>
                </a:extLst>
              </p:cNvPr>
              <p:cNvSpPr/>
              <p:nvPr/>
            </p:nvSpPr>
            <p:spPr>
              <a:xfrm>
                <a:off x="494577" y="5663795"/>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Ellipse 6">
                <a:hlinkClick r:id="rId6" tooltip="Til e-læringsressursen om digital kompetanse"/>
                <a:extLst>
                  <a:ext uri="{FF2B5EF4-FFF2-40B4-BE49-F238E27FC236}">
                    <a16:creationId xmlns:a16="http://schemas.microsoft.com/office/drawing/2014/main" id="{AFAFDA57-844D-59BA-03D0-85833E44A107}"/>
                  </a:ext>
                </a:extLst>
              </p:cNvPr>
              <p:cNvSpPr/>
              <p:nvPr/>
            </p:nvSpPr>
            <p:spPr>
              <a:xfrm>
                <a:off x="6542894" y="3908177"/>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Ellipse 7">
                <a:hlinkClick r:id="rId7" tooltip="Til e-læringsressursen om å få en lettere kropp"/>
                <a:extLst>
                  <a:ext uri="{FF2B5EF4-FFF2-40B4-BE49-F238E27FC236}">
                    <a16:creationId xmlns:a16="http://schemas.microsoft.com/office/drawing/2014/main" id="{E5BE6A65-5C40-1752-9470-97F2EF0CC742}"/>
                  </a:ext>
                </a:extLst>
              </p:cNvPr>
              <p:cNvSpPr/>
              <p:nvPr/>
            </p:nvSpPr>
            <p:spPr>
              <a:xfrm>
                <a:off x="4553278" y="2185027"/>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Ellipse 8">
                <a:hlinkClick r:id="rId8" tooltip="Til e-læringsressursen om nettvett"/>
                <a:extLst>
                  <a:ext uri="{FF2B5EF4-FFF2-40B4-BE49-F238E27FC236}">
                    <a16:creationId xmlns:a16="http://schemas.microsoft.com/office/drawing/2014/main" id="{5C4D6BDB-6E70-4982-628C-2682AA1FE945}"/>
                  </a:ext>
                </a:extLst>
              </p:cNvPr>
              <p:cNvSpPr/>
              <p:nvPr/>
            </p:nvSpPr>
            <p:spPr>
              <a:xfrm>
                <a:off x="4553279" y="3908177"/>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Ellipse 9">
                <a:hlinkClick r:id="rId9" tooltip="Til e-læringsressursen om å lage internasjonale retter"/>
                <a:extLst>
                  <a:ext uri="{FF2B5EF4-FFF2-40B4-BE49-F238E27FC236}">
                    <a16:creationId xmlns:a16="http://schemas.microsoft.com/office/drawing/2014/main" id="{B2EF166A-046B-1876-6770-435A4886E736}"/>
                  </a:ext>
                </a:extLst>
              </p:cNvPr>
              <p:cNvSpPr/>
              <p:nvPr/>
            </p:nvSpPr>
            <p:spPr>
              <a:xfrm>
                <a:off x="2489802" y="904954"/>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Ellipse 10">
                <a:hlinkClick r:id="rId10" tooltip="Til e-læringsressursen om treningsmuligheter for støttepersoner"/>
                <a:extLst>
                  <a:ext uri="{FF2B5EF4-FFF2-40B4-BE49-F238E27FC236}">
                    <a16:creationId xmlns:a16="http://schemas.microsoft.com/office/drawing/2014/main" id="{0FDD1924-E331-22B8-9260-C438E088F828}"/>
                  </a:ext>
                </a:extLst>
              </p:cNvPr>
              <p:cNvSpPr/>
              <p:nvPr/>
            </p:nvSpPr>
            <p:spPr>
              <a:xfrm>
                <a:off x="6542893" y="904954"/>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11">
                <a:hlinkClick r:id="rId11" tooltip="Til hyggelige nettressurser"/>
                <a:extLst>
                  <a:ext uri="{FF2B5EF4-FFF2-40B4-BE49-F238E27FC236}">
                    <a16:creationId xmlns:a16="http://schemas.microsoft.com/office/drawing/2014/main" id="{F6FF0EFA-2B0B-45E8-A058-93F9742BA1DA}"/>
                  </a:ext>
                </a:extLst>
              </p:cNvPr>
              <p:cNvSpPr/>
              <p:nvPr/>
            </p:nvSpPr>
            <p:spPr>
              <a:xfrm>
                <a:off x="494577" y="3908177"/>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Ellipse 12">
                <a:hlinkClick r:id="rId12" tooltip="Til e-læringsressursen om å lage sunn og god mat fra boken Så godt!"/>
                <a:extLst>
                  <a:ext uri="{FF2B5EF4-FFF2-40B4-BE49-F238E27FC236}">
                    <a16:creationId xmlns:a16="http://schemas.microsoft.com/office/drawing/2014/main" id="{DD5758A6-A69A-6CB1-2767-47A7BA0AE9E3}"/>
                  </a:ext>
                </a:extLst>
              </p:cNvPr>
              <p:cNvSpPr/>
              <p:nvPr/>
            </p:nvSpPr>
            <p:spPr>
              <a:xfrm>
                <a:off x="450697" y="904954"/>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Ellipse 13">
                <a:hlinkClick r:id="rId13" tooltip="Til e-læringsressursen om mat og mosjon for utviklingshemmede"/>
                <a:extLst>
                  <a:ext uri="{FF2B5EF4-FFF2-40B4-BE49-F238E27FC236}">
                    <a16:creationId xmlns:a16="http://schemas.microsoft.com/office/drawing/2014/main" id="{0448C4CD-6410-0E98-995E-FB6666424241}"/>
                  </a:ext>
                </a:extLst>
              </p:cNvPr>
              <p:cNvSpPr/>
              <p:nvPr/>
            </p:nvSpPr>
            <p:spPr>
              <a:xfrm>
                <a:off x="494576" y="2193959"/>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Ellipse 14">
                <a:hlinkClick r:id="rId14" tooltip="Til e-læringsressursen om rettigheter"/>
                <a:extLst>
                  <a:ext uri="{FF2B5EF4-FFF2-40B4-BE49-F238E27FC236}">
                    <a16:creationId xmlns:a16="http://schemas.microsoft.com/office/drawing/2014/main" id="{889F6D93-54D7-AC55-5B9E-5B1D677F0E67}"/>
                  </a:ext>
                </a:extLst>
              </p:cNvPr>
              <p:cNvSpPr/>
              <p:nvPr/>
            </p:nvSpPr>
            <p:spPr>
              <a:xfrm>
                <a:off x="2489802" y="5663795"/>
                <a:ext cx="1666115" cy="99293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2" name="TekstSylinder 1">
              <a:extLst>
                <a:ext uri="{FF2B5EF4-FFF2-40B4-BE49-F238E27FC236}">
                  <a16:creationId xmlns:a16="http://schemas.microsoft.com/office/drawing/2014/main" id="{0EB8815F-358E-FE2D-A030-A3D030B3AFB4}"/>
                </a:ext>
              </a:extLst>
            </p:cNvPr>
            <p:cNvSpPr txBox="1"/>
            <p:nvPr/>
          </p:nvSpPr>
          <p:spPr>
            <a:xfrm>
              <a:off x="9241791" y="2289174"/>
              <a:ext cx="2895599" cy="2585323"/>
            </a:xfrm>
            <a:prstGeom prst="rect">
              <a:avLst/>
            </a:prstGeom>
            <a:noFill/>
          </p:spPr>
          <p:txBody>
            <a:bodyPr wrap="square" rtlCol="0">
              <a:spAutoFit/>
            </a:bodyPr>
            <a:lstStyle/>
            <a:p>
              <a:r>
                <a:rPr lang="nb-NO" dirty="0"/>
                <a:t>De fleste e-lærings-ressursene har under hjelperes/støttepersoners menypunkt veiledning om hvordan lage snarveier til ressursene på brukerens nettbrett og mobil, og hvordan lage QR-koder for adgang til ressursene. </a:t>
              </a:r>
            </a:p>
          </p:txBody>
        </p:sp>
      </p:grpSp>
    </p:spTree>
    <p:extLst>
      <p:ext uri="{BB962C8B-B14F-4D97-AF65-F5344CB8AC3E}">
        <p14:creationId xmlns:p14="http://schemas.microsoft.com/office/powerpoint/2010/main" val="43715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7F0F">
            <a:alpha val="10000"/>
          </a:srgbClr>
        </a:solidFill>
        <a:effectLst/>
      </p:bgPr>
    </p:bg>
    <p:spTree>
      <p:nvGrpSpPr>
        <p:cNvPr id="1" name="">
          <a:extLst>
            <a:ext uri="{FF2B5EF4-FFF2-40B4-BE49-F238E27FC236}">
              <a16:creationId xmlns:a16="http://schemas.microsoft.com/office/drawing/2014/main" id="{17B4505E-FCA4-B20A-B152-1AC79C64B3D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2494C89-1549-71ED-D972-D6D73DFCFE77}"/>
              </a:ext>
            </a:extLst>
          </p:cNvPr>
          <p:cNvSpPr>
            <a:spLocks noGrp="1"/>
          </p:cNvSpPr>
          <p:nvPr>
            <p:ph type="ctrTitle"/>
          </p:nvPr>
        </p:nvSpPr>
        <p:spPr>
          <a:xfrm>
            <a:off x="514350" y="337637"/>
            <a:ext cx="11677650" cy="2494965"/>
          </a:xfrm>
        </p:spPr>
        <p:txBody>
          <a:bodyPr anchor="t">
            <a:normAutofit fontScale="90000"/>
          </a:bodyPr>
          <a:lstStyle/>
          <a:p>
            <a:pPr algn="l"/>
            <a:r>
              <a:rPr lang="nb-NO" dirty="0">
                <a:solidFill>
                  <a:srgbClr val="156082"/>
                </a:solidFill>
              </a:rPr>
              <a:t>Del 2: Egenskaper ved Kardes  </a:t>
            </a:r>
            <a:br>
              <a:rPr lang="nb-NO" dirty="0">
                <a:solidFill>
                  <a:srgbClr val="156082"/>
                </a:solidFill>
              </a:rPr>
            </a:br>
            <a:r>
              <a:rPr lang="nb-NO" dirty="0">
                <a:solidFill>
                  <a:srgbClr val="156082"/>
                </a:solidFill>
              </a:rPr>
              <a:t>e-læringsressurser</a:t>
            </a:r>
            <a:br>
              <a:rPr lang="nb-NO" dirty="0">
                <a:solidFill>
                  <a:srgbClr val="156082"/>
                </a:solidFill>
              </a:rPr>
            </a:br>
            <a:br>
              <a:rPr lang="nb-NO" sz="4400" dirty="0">
                <a:solidFill>
                  <a:srgbClr val="156082"/>
                </a:solidFill>
              </a:rPr>
            </a:br>
            <a:r>
              <a:rPr lang="nb-NO" sz="4400" dirty="0">
                <a:solidFill>
                  <a:srgbClr val="156082"/>
                </a:solidFill>
              </a:rPr>
              <a:t>Innhold i denne delen:</a:t>
            </a:r>
            <a:br>
              <a:rPr lang="nb-NO" sz="4400" dirty="0">
                <a:solidFill>
                  <a:srgbClr val="156082"/>
                </a:solidFill>
              </a:rPr>
            </a:br>
            <a:br>
              <a:rPr lang="nb-NO" sz="4400" dirty="0">
                <a:solidFill>
                  <a:srgbClr val="156082"/>
                </a:solidFill>
              </a:rPr>
            </a:br>
            <a:r>
              <a:rPr lang="nb-NO" sz="3600" dirty="0">
                <a:solidFill>
                  <a:srgbClr val="156082"/>
                </a:solidFill>
              </a:rPr>
              <a:t>Grunnleggende prinsipper</a:t>
            </a:r>
            <a:br>
              <a:rPr lang="nb-NO" sz="3600" dirty="0">
                <a:solidFill>
                  <a:srgbClr val="156082"/>
                </a:solidFill>
              </a:rPr>
            </a:br>
            <a:r>
              <a:rPr lang="nb-NO" sz="3600" dirty="0">
                <a:solidFill>
                  <a:srgbClr val="156082"/>
                </a:solidFill>
              </a:rPr>
              <a:t>Layout og hjelpefunksjoner</a:t>
            </a:r>
            <a:br>
              <a:rPr lang="nb-NO" sz="3600" dirty="0">
                <a:solidFill>
                  <a:srgbClr val="156082"/>
                </a:solidFill>
              </a:rPr>
            </a:br>
            <a:r>
              <a:rPr lang="nb-NO" sz="3600" dirty="0">
                <a:solidFill>
                  <a:srgbClr val="156082"/>
                </a:solidFill>
              </a:rPr>
              <a:t>Støttemateriell for kurs og samtaler</a:t>
            </a:r>
            <a:br>
              <a:rPr lang="nb-NO" sz="3600" dirty="0">
                <a:solidFill>
                  <a:srgbClr val="156082"/>
                </a:solidFill>
              </a:rPr>
            </a:br>
            <a:r>
              <a:rPr lang="nb-NO" sz="3600" dirty="0">
                <a:solidFill>
                  <a:srgbClr val="156082"/>
                </a:solidFill>
              </a:rPr>
              <a:t>Planleggings- og oppfølgingsverktøy</a:t>
            </a:r>
            <a:endParaRPr lang="nb-NO" dirty="0">
              <a:solidFill>
                <a:srgbClr val="156082"/>
              </a:solidFill>
            </a:endParaRPr>
          </a:p>
        </p:txBody>
      </p:sp>
      <p:grpSp>
        <p:nvGrpSpPr>
          <p:cNvPr id="3" name="Gruppe 2">
            <a:extLst>
              <a:ext uri="{FF2B5EF4-FFF2-40B4-BE49-F238E27FC236}">
                <a16:creationId xmlns:a16="http://schemas.microsoft.com/office/drawing/2014/main" id="{6634394C-3629-B7D4-9440-6F4CA588A2E7}"/>
              </a:ext>
            </a:extLst>
          </p:cNvPr>
          <p:cNvGrpSpPr/>
          <p:nvPr/>
        </p:nvGrpSpPr>
        <p:grpSpPr>
          <a:xfrm>
            <a:off x="258052" y="5394772"/>
            <a:ext cx="11629148" cy="1393973"/>
            <a:chOff x="258052" y="5394772"/>
            <a:chExt cx="11629148" cy="1393973"/>
          </a:xfrm>
        </p:grpSpPr>
        <p:pic>
          <p:nvPicPr>
            <p:cNvPr id="7" name="Picture 2" descr="karde logo a4 |">
              <a:extLst>
                <a:ext uri="{FF2B5EF4-FFF2-40B4-BE49-F238E27FC236}">
                  <a16:creationId xmlns:a16="http://schemas.microsoft.com/office/drawing/2014/main" id="{EA3659A3-B5D9-BD1C-D303-5F9F0A24C40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8052" y="5938943"/>
              <a:ext cx="2412616" cy="698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a:extLst>
                <a:ext uri="{FF2B5EF4-FFF2-40B4-BE49-F238E27FC236}">
                  <a16:creationId xmlns:a16="http://schemas.microsoft.com/office/drawing/2014/main" id="{1EFC36CB-7A1F-B121-90F1-BC8B6DCB48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3798" y="5938943"/>
              <a:ext cx="2982202" cy="5305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C3A8E976-F84C-B732-48D7-9DEB438BCBAD}"/>
                </a:ext>
              </a:extLst>
            </p:cNvPr>
            <p:cNvSpPr txBox="1"/>
            <p:nvPr/>
          </p:nvSpPr>
          <p:spPr>
            <a:xfrm>
              <a:off x="3276134" y="6452543"/>
              <a:ext cx="2740815" cy="292388"/>
            </a:xfrm>
            <a:prstGeom prst="rect">
              <a:avLst/>
            </a:prstGeom>
            <a:noFill/>
          </p:spPr>
          <p:txBody>
            <a:bodyPr wrap="none" rtlCol="0">
              <a:spAutoFit/>
            </a:bodyPr>
            <a:lstStyle/>
            <a:p>
              <a:r>
                <a:rPr lang="nb-NO" sz="1300" dirty="0">
                  <a:latin typeface="Calibri" panose="020F0502020204030204" pitchFamily="34" charset="0"/>
                  <a:ea typeface="Calibri" panose="020F0502020204030204" pitchFamily="34" charset="0"/>
                  <a:cs typeface="Calibri" panose="020F0502020204030204" pitchFamily="34" charset="0"/>
                </a:rPr>
                <a:t>Agder (Vest) og Vestland (Hordaland)</a:t>
              </a:r>
            </a:p>
          </p:txBody>
        </p:sp>
        <p:pic>
          <p:nvPicPr>
            <p:cNvPr id="1028" name="Picture 4" descr="Logo og grafisk profil - NFU Norge">
              <a:extLst>
                <a:ext uri="{FF2B5EF4-FFF2-40B4-BE49-F238E27FC236}">
                  <a16:creationId xmlns:a16="http://schemas.microsoft.com/office/drawing/2014/main" id="{1F564D57-A1E2-C2D8-2C22-192F58A562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89583" y="5394772"/>
              <a:ext cx="1180037" cy="1393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Stiftelsen Dam">
              <a:extLst>
                <a:ext uri="{FF2B5EF4-FFF2-40B4-BE49-F238E27FC236}">
                  <a16:creationId xmlns:a16="http://schemas.microsoft.com/office/drawing/2014/main" id="{DF6F358B-1425-7C77-E714-17731FA89A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86451" y="5394772"/>
              <a:ext cx="1400749" cy="139397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C9083497-7004-2F85-DACA-3B34322E781C}"/>
              </a:ext>
            </a:extLst>
          </p:cNvPr>
          <p:cNvSpPr txBox="1"/>
          <p:nvPr/>
        </p:nvSpPr>
        <p:spPr>
          <a:xfrm>
            <a:off x="10359992" y="-31063"/>
            <a:ext cx="1890967" cy="307777"/>
          </a:xfrm>
          <a:prstGeom prst="rect">
            <a:avLst/>
          </a:prstGeom>
          <a:noFill/>
        </p:spPr>
        <p:txBody>
          <a:bodyPr wrap="none" rtlCol="0">
            <a:spAutoFit/>
          </a:bodyPr>
          <a:lstStyle/>
          <a:p>
            <a:r>
              <a:rPr lang="nb-NO" sz="1400" dirty="0"/>
              <a:t>Oppdatert 26.11.2024</a:t>
            </a:r>
          </a:p>
        </p:txBody>
      </p:sp>
    </p:spTree>
    <p:extLst>
      <p:ext uri="{BB962C8B-B14F-4D97-AF65-F5344CB8AC3E}">
        <p14:creationId xmlns:p14="http://schemas.microsoft.com/office/powerpoint/2010/main" val="229574008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15361</TotalTime>
  <Words>8139</Words>
  <Application>Microsoft Office PowerPoint</Application>
  <PresentationFormat>Widescreen</PresentationFormat>
  <Paragraphs>804</Paragraphs>
  <Slides>66</Slides>
  <Notes>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66</vt:i4>
      </vt:variant>
    </vt:vector>
  </HeadingPairs>
  <TitlesOfParts>
    <vt:vector size="73" baseType="lpstr">
      <vt:lpstr>Aptos</vt:lpstr>
      <vt:lpstr>Aptos Display</vt:lpstr>
      <vt:lpstr>Arial</vt:lpstr>
      <vt:lpstr>Calibri</vt:lpstr>
      <vt:lpstr>inherit</vt:lpstr>
      <vt:lpstr>Ubuntu</vt:lpstr>
      <vt:lpstr>Office-tema</vt:lpstr>
      <vt:lpstr>Verktøykasse for inspirasjon, metode og kurs: Bruk av e-læring for mennesker med utviklingshemning i tjenesteyting</vt:lpstr>
      <vt:lpstr>Del 1: Introduksjon og inspirasjon  Innhold i denne delen:   Hvem og hva er denne verktøykassen ment for, og hvordan bruke den  Mål og målgrupper Temaer som Kardes e-læringsressurser dekker Inspirasjonsvideo E-læringsressursene pr. navn og lenker til dem  </vt:lpstr>
      <vt:lpstr>PowerPoint-presentasjon</vt:lpstr>
      <vt:lpstr>PowerPoint-presentasjon</vt:lpstr>
      <vt:lpstr>PowerPoint-presentasjon</vt:lpstr>
      <vt:lpstr>PowerPoint-presentasjon</vt:lpstr>
      <vt:lpstr>PowerPoint-presentasjon</vt:lpstr>
      <vt:lpstr>PowerPoint-presentasjon</vt:lpstr>
      <vt:lpstr>Del 2: Egenskaper ved Kardes   e-læringsressurser  Innhold i denne delen:  Grunnleggende prinsipper Layout og hjelpefunksjoner Støttemateriell for kurs og samtaler Planleggings- og oppfølgingsverktøy</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Del 3: Referansetabeller for  e-læring: Kartlegging, planlegging, opplæringsmål og oppfølging  Innhold i denne delen:  Tabeller med lenker til kartleggingsverktøy Tabeller med temaer i e-læringsressurser Tabeller med videoer i ressursene  Tabeller med lenker til redigerbare maler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Del 4: Kobling av e-læringsressursene  til den nasjonale veilederen om Gode helse- og omsorgstjenester…  Innhold i denne delen:  Personsentrerte og individuelt tilrettelagte tjenester Livsfaser og overganger Helseoppfølging  </vt:lpstr>
      <vt:lpstr> Kapittel 3: Personsentrerte og individuelt tilrettelagte tjenester For en aktiv og meningsfylt tilværelse og mestring av dagliglivets gjøremål </vt:lpstr>
      <vt:lpstr>PowerPoint-presentasjon</vt:lpstr>
      <vt:lpstr>Kapittel 4: Livsfaser og overganger Kommunen skal bidra til at personer med utviklingshemming får jobb eller dagaktivitetstilbud og bistå i overgangen fra skole til slikt tilbud </vt:lpstr>
      <vt:lpstr>PowerPoint-presentasjon</vt:lpstr>
      <vt:lpstr>Del 5: Modell for bruken av  e-læringsressursene i tjenesteyting  Innhold i denne delen:  En 6-delt fasemodell for bruken av e-læringsressursene  i tjenesteyting: Fra skolen og foreldrehjemmet til spredning av informasjon</vt:lpstr>
      <vt:lpstr>PowerPoint-presentasjon</vt:lpstr>
      <vt:lpstr>PowerPoint-presentasjon</vt:lpstr>
      <vt:lpstr>PowerPoint-presentasjon</vt:lpstr>
      <vt:lpstr>PowerPoint-presentasjon</vt:lpstr>
      <vt:lpstr>PowerPoint-presentasjon</vt:lpstr>
      <vt:lpstr>PowerPoint-presentasjon</vt:lpstr>
      <vt:lpstr>PowerPoint-presentasjon</vt:lpstr>
      <vt:lpstr>Del 6: Kurs/workshops og  selvstudium  Innhold i denne delen:  Forberedelser, gjennomføring og anvendelse Tips for fysisk kurs eller workshop Tips for selvstudium </vt:lpstr>
      <vt:lpstr>PowerPoint-presentasjon</vt:lpstr>
      <vt:lpstr>PowerPoint-presentasjon</vt:lpstr>
      <vt:lpstr>Del 7: Praktiske oppgaver  for tjenesteytere  Innhold i denne delen:  Hvorfor e-læring? Suksessfaktorer og fiaskofaktorer Hvilken e-læring passer best? Motivasjonsblomst Kost- og nytteanalyser </vt:lpstr>
      <vt:lpstr>PowerPoint-presentasjon</vt:lpstr>
      <vt:lpstr>PowerPoint-presentasjon</vt:lpstr>
      <vt:lpstr>PowerPoint-presentasjon</vt:lpstr>
      <vt:lpstr>PowerPoint-presentasjon</vt:lpstr>
      <vt:lpstr>PowerPoint-presentasjon</vt:lpstr>
      <vt:lpstr>PowerPoint-presentasjon</vt:lpstr>
      <vt:lpstr>Del 8: NAKU – Nasjonalt  kompetanse-miljø om utviklingshemming  Innhold i denne delen:  Temaer i NAKUs kunnskapsbank</vt:lpstr>
      <vt:lpstr>PowerPoint-presentasjon</vt:lpstr>
      <vt:lpstr>PowerPoint-presentasjon</vt:lpstr>
      <vt:lpstr>Del 9: KS sitt kursopplegg Velferdsteknologiens ABC  Innhold i denne delen:  Om kursopplegget i Velferdsteknologiens ABC Innholdet i Velferdsteknologiens ABC Lenker til KS sine ressurser i Velferdsteknologiens ABC</vt:lpstr>
      <vt:lpstr>PowerPoint-presentasjon</vt:lpstr>
      <vt:lpstr>PowerPoint-presentasjon</vt:lpstr>
      <vt:lpstr>PowerPoint-presentasjon</vt:lpstr>
      <vt:lpstr>Del 10: Informasjonsmateriell  Innhold i denne delen:  Nedlastbare 2-sidige brosjyrer, én for tjenesteytere og én for ledere   </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Riitta Hellman</dc:creator>
  <cp:lastModifiedBy>Riitta Hellman</cp:lastModifiedBy>
  <cp:revision>299</cp:revision>
  <cp:lastPrinted>2024-08-28T06:02:43Z</cp:lastPrinted>
  <dcterms:created xsi:type="dcterms:W3CDTF">2024-02-07T19:54:32Z</dcterms:created>
  <dcterms:modified xsi:type="dcterms:W3CDTF">2024-11-26T14:56:06Z</dcterms:modified>
</cp:coreProperties>
</file>